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3"/>
  </p:notesMasterIdLst>
  <p:sldIdLst>
    <p:sldId id="256" r:id="rId2"/>
    <p:sldId id="286" r:id="rId3"/>
    <p:sldId id="272" r:id="rId4"/>
    <p:sldId id="258" r:id="rId5"/>
    <p:sldId id="273" r:id="rId6"/>
    <p:sldId id="262" r:id="rId7"/>
    <p:sldId id="259" r:id="rId8"/>
    <p:sldId id="268" r:id="rId9"/>
    <p:sldId id="275" r:id="rId10"/>
    <p:sldId id="264" r:id="rId11"/>
    <p:sldId id="266" r:id="rId12"/>
    <p:sldId id="285" r:id="rId13"/>
    <p:sldId id="279" r:id="rId14"/>
    <p:sldId id="282" r:id="rId15"/>
    <p:sldId id="287" r:id="rId16"/>
    <p:sldId id="281" r:id="rId17"/>
    <p:sldId id="288" r:id="rId18"/>
    <p:sldId id="280" r:id="rId19"/>
    <p:sldId id="289" r:id="rId20"/>
    <p:sldId id="271"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62" autoAdjust="0"/>
    <p:restoredTop sz="77928"/>
  </p:normalViewPr>
  <p:slideViewPr>
    <p:cSldViewPr snapToGrid="0">
      <p:cViewPr varScale="1">
        <p:scale>
          <a:sx n="90" d="100"/>
          <a:sy n="90" d="100"/>
        </p:scale>
        <p:origin x="978"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4T14:15:33" idx="1">
    <p:pos x="10" y="10"/>
    <p:text>First I would like to re-cap on the history of light measurement. In this slide we can see how we measured light during history.
Of cause the first light measurement device was our eye.
Second we would compare a know light source with an unknow light source to get light intensity values.
In the 1920 we started using integration spheres to measure luminous flux. (Meaning that luminous intensity is light in one direction (candela) or point (lux) whereas luminous flux is the total amount of light in lumen in all directions.)
Later in 1960 we got luxmeters (luminous intensity)
And later in 1980 photo goniometers gave the possibility to measure beam angle and beam shape of a lamp and producing IES files.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E50D8-B047-B14F-8486-A33140989C47}"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D382A-3FFE-7243-A7B8-898D55186D75}" type="slidenum">
              <a:rPr lang="en-US" smtClean="0"/>
              <a:t>‹nr.›</a:t>
            </a:fld>
            <a:endParaRPr lang="en-US"/>
          </a:p>
        </p:txBody>
      </p:sp>
    </p:spTree>
    <p:extLst>
      <p:ext uri="{BB962C8B-B14F-4D97-AF65-F5344CB8AC3E}">
        <p14:creationId xmlns:p14="http://schemas.microsoft.com/office/powerpoint/2010/main" val="159369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presentation.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name is Casper Gammel I am the manager of the R&amp;D department at </a:t>
            </a:r>
            <a:r>
              <a:rPr lang="en-US" sz="1200" kern="1200" dirty="0" err="1">
                <a:solidFill>
                  <a:schemeClr val="tx1"/>
                </a:solidFill>
                <a:effectLst/>
                <a:latin typeface="+mn-lt"/>
                <a:ea typeface="+mn-ea"/>
                <a:cs typeface="+mn-cs"/>
              </a:rPr>
              <a:t>Viso</a:t>
            </a:r>
            <a:r>
              <a:rPr lang="en-US" sz="1200" kern="1200" dirty="0">
                <a:solidFill>
                  <a:schemeClr val="tx1"/>
                </a:solidFill>
                <a:effectLst/>
                <a:latin typeface="+mn-lt"/>
                <a:ea typeface="+mn-ea"/>
                <a:cs typeface="+mn-cs"/>
              </a:rPr>
              <a:t> Systems in Denmark.</a:t>
            </a:r>
            <a:endParaRPr lang="en-GB"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a:t>
            </a:r>
            <a:r>
              <a:rPr lang="en-US" dirty="0" err="1"/>
              <a:t>im</a:t>
            </a:r>
            <a:r>
              <a:rPr lang="en-US" dirty="0"/>
              <a:t> </a:t>
            </a:r>
            <a:r>
              <a:rPr lang="en-US" dirty="0" err="1"/>
              <a:t>gonna</a:t>
            </a:r>
            <a:r>
              <a:rPr lang="en-US" dirty="0"/>
              <a:t> talk </a:t>
            </a:r>
            <a:r>
              <a:rPr lang="en-US" sz="1200" kern="1200" dirty="0">
                <a:solidFill>
                  <a:schemeClr val="tx1"/>
                </a:solidFill>
                <a:effectLst/>
                <a:latin typeface="+mn-lt"/>
                <a:ea typeface="+mn-ea"/>
                <a:cs typeface="+mn-cs"/>
              </a:rPr>
              <a:t>about the future of Light </a:t>
            </a:r>
            <a:r>
              <a:rPr lang="en-US" sz="1200" kern="1200" dirty="0" err="1">
                <a:solidFill>
                  <a:schemeClr val="tx1"/>
                </a:solidFill>
                <a:effectLst/>
                <a:latin typeface="+mn-lt"/>
                <a:ea typeface="+mn-ea"/>
                <a:cs typeface="+mn-cs"/>
              </a:rPr>
              <a:t>Measurment</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7D382A-3FFE-7243-A7B8-898D55186D75}" type="slidenum">
              <a:rPr lang="en-US" smtClean="0"/>
              <a:t>1</a:t>
            </a:fld>
            <a:endParaRPr lang="en-US"/>
          </a:p>
        </p:txBody>
      </p:sp>
    </p:spTree>
    <p:extLst>
      <p:ext uri="{BB962C8B-B14F-4D97-AF65-F5344CB8AC3E}">
        <p14:creationId xmlns:p14="http://schemas.microsoft.com/office/powerpoint/2010/main" val="175422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 list of measurement results you would get from such a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see how the measurement area easily can be limited to a 120 degree cone to comply with European regulations.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also the spectrum is a combination of all measured spectrum giving us the same integrated spectrum we would get from the sphere.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7D382A-3FFE-7243-A7B8-898D55186D75}" type="slidenum">
              <a:rPr lang="en-US" smtClean="0"/>
              <a:t>10</a:t>
            </a:fld>
            <a:endParaRPr lang="en-US"/>
          </a:p>
        </p:txBody>
      </p:sp>
    </p:spTree>
    <p:extLst>
      <p:ext uri="{BB962C8B-B14F-4D97-AF65-F5344CB8AC3E}">
        <p14:creationId xmlns:p14="http://schemas.microsoft.com/office/powerpoint/2010/main" val="26459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a:t>
            </a:r>
            <a:r>
              <a:rPr lang="en-US" sz="1200" kern="1200" err="1">
                <a:solidFill>
                  <a:schemeClr val="tx1"/>
                </a:solidFill>
                <a:effectLst/>
                <a:latin typeface="+mn-lt"/>
                <a:ea typeface="+mn-ea"/>
                <a:cs typeface="+mn-cs"/>
              </a:rPr>
              <a:t>spectro</a:t>
            </a:r>
            <a:r>
              <a:rPr lang="en-US" sz="1200" kern="1200">
                <a:solidFill>
                  <a:schemeClr val="tx1"/>
                </a:solidFill>
                <a:effectLst/>
                <a:latin typeface="+mn-lt"/>
                <a:ea typeface="+mn-ea"/>
                <a:cs typeface="+mn-cs"/>
              </a:rPr>
              <a:t> goniometer will also give you fully compliant IES and LDT files.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And as the 3D rendering technology develops and color information easily be implemented by using measurements from a </a:t>
            </a:r>
            <a:r>
              <a:rPr lang="en-US" sz="1200" kern="1200" err="1">
                <a:solidFill>
                  <a:schemeClr val="tx1"/>
                </a:solidFill>
                <a:effectLst/>
                <a:latin typeface="+mn-lt"/>
                <a:ea typeface="+mn-ea"/>
                <a:cs typeface="+mn-cs"/>
              </a:rPr>
              <a:t>spectro</a:t>
            </a:r>
            <a:r>
              <a:rPr lang="en-US" sz="1200" kern="1200">
                <a:solidFill>
                  <a:schemeClr val="tx1"/>
                </a:solidFill>
                <a:effectLst/>
                <a:latin typeface="+mn-lt"/>
                <a:ea typeface="+mn-ea"/>
                <a:cs typeface="+mn-cs"/>
              </a:rPr>
              <a:t> goniometer.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11</a:t>
            </a:fld>
            <a:endParaRPr lang="en-US"/>
          </a:p>
        </p:txBody>
      </p:sp>
    </p:spTree>
    <p:extLst>
      <p:ext uri="{BB962C8B-B14F-4D97-AF65-F5344CB8AC3E}">
        <p14:creationId xmlns:p14="http://schemas.microsoft.com/office/powerpoint/2010/main" val="146310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Just to mention a bit about the European regulation for directional lamp.</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lumen must</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now only be measured in 90 or 120 degree cone to ensure the lumen specified is forward light and not a part of the wasted back light.</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regulation in it self actually renders the integration sphere useless for measuring the lumen value as it can only be done in a photo/</a:t>
            </a:r>
            <a:r>
              <a:rPr lang="en-US" sz="1200" kern="1200" err="1">
                <a:solidFill>
                  <a:schemeClr val="tx1"/>
                </a:solidFill>
                <a:effectLst/>
                <a:latin typeface="+mn-lt"/>
                <a:ea typeface="+mn-ea"/>
                <a:cs typeface="+mn-cs"/>
              </a:rPr>
              <a:t>spectro</a:t>
            </a:r>
            <a:r>
              <a:rPr lang="en-US" sz="1200" kern="1200">
                <a:solidFill>
                  <a:schemeClr val="tx1"/>
                </a:solidFill>
                <a:effectLst/>
                <a:latin typeface="+mn-lt"/>
                <a:ea typeface="+mn-ea"/>
                <a:cs typeface="+mn-cs"/>
              </a:rPr>
              <a:t> goniometer.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12</a:t>
            </a:fld>
            <a:endParaRPr lang="en-US"/>
          </a:p>
        </p:txBody>
      </p:sp>
    </p:spTree>
    <p:extLst>
      <p:ext uri="{BB962C8B-B14F-4D97-AF65-F5344CB8AC3E}">
        <p14:creationId xmlns:p14="http://schemas.microsoft.com/office/powerpoint/2010/main" val="1371175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has been a lot of work done to </a:t>
            </a:r>
            <a:r>
              <a:rPr lang="en-US" sz="1200" kern="1200" err="1">
                <a:solidFill>
                  <a:schemeClr val="tx1"/>
                </a:solidFill>
                <a:effectLst/>
                <a:latin typeface="+mn-lt"/>
                <a:ea typeface="+mn-ea"/>
                <a:cs typeface="+mn-cs"/>
              </a:rPr>
              <a:t>simplifi</a:t>
            </a:r>
            <a:r>
              <a:rPr lang="en-US" sz="1200" kern="1200">
                <a:solidFill>
                  <a:schemeClr val="tx1"/>
                </a:solidFill>
                <a:effectLst/>
                <a:latin typeface="+mn-lt"/>
                <a:ea typeface="+mn-ea"/>
                <a:cs typeface="+mn-cs"/>
              </a:rPr>
              <a:t> the measurement standard.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Until 2015 there as not been an international standard but instead every region has had their own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But in 2015 the CIE S 025 international standard  was released.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S 025 has been created by taking the strictest requirement of each regional standard and combining them into the new S 025.</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13</a:t>
            </a:fld>
            <a:endParaRPr lang="en-US"/>
          </a:p>
        </p:txBody>
      </p:sp>
    </p:spTree>
    <p:extLst>
      <p:ext uri="{BB962C8B-B14F-4D97-AF65-F5344CB8AC3E}">
        <p14:creationId xmlns:p14="http://schemas.microsoft.com/office/powerpoint/2010/main" val="69527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There are some less restrictive measurements in the S 025 compared to for example the north American LM79 standard.</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LM79 requires the lamp to be in the operating position during measurement as some types of lamp can change output depending on orientation. </a:t>
            </a:r>
          </a:p>
          <a:p>
            <a:r>
              <a:rPr lang="en-US" sz="1200" kern="1200">
                <a:solidFill>
                  <a:schemeClr val="tx1"/>
                </a:solidFill>
                <a:effectLst/>
                <a:latin typeface="+mn-lt"/>
                <a:ea typeface="+mn-ea"/>
                <a:cs typeface="+mn-cs"/>
              </a:rPr>
              <a:t>For example can fluorescent and high pressure sodium lamp change output by up to 5% depending on orientation. </a:t>
            </a:r>
          </a:p>
          <a:p>
            <a:r>
              <a:rPr lang="en-US" sz="1200" kern="1200">
                <a:solidFill>
                  <a:schemeClr val="tx1"/>
                </a:solidFill>
                <a:effectLst/>
                <a:latin typeface="+mn-lt"/>
                <a:ea typeface="+mn-ea"/>
                <a:cs typeface="+mn-cs"/>
              </a:rPr>
              <a:t>To make compliant measurements must large mirror type goniometers be used which are very costly and requires a lot of space.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 nearfield goniometer using a camera can also be used but as it is nearfield technology,</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the far field must be calculated, as IES files can only contain far field data. </a:t>
            </a:r>
          </a:p>
          <a:p>
            <a:r>
              <a:rPr lang="en-US" sz="1200" kern="1200">
                <a:solidFill>
                  <a:schemeClr val="tx1"/>
                </a:solidFill>
                <a:effectLst/>
                <a:latin typeface="+mn-lt"/>
                <a:ea typeface="+mn-ea"/>
                <a:cs typeface="+mn-cs"/>
              </a:rPr>
              <a:t>All calculations must be included in the documentation which makes this type of measurement system difficult to comply with standards.</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14</a:t>
            </a:fld>
            <a:endParaRPr lang="en-US"/>
          </a:p>
        </p:txBody>
      </p:sp>
    </p:spTree>
    <p:extLst>
      <p:ext uri="{BB962C8B-B14F-4D97-AF65-F5344CB8AC3E}">
        <p14:creationId xmlns:p14="http://schemas.microsoft.com/office/powerpoint/2010/main" val="1690810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Yes mirror goniometers are not easy to operate and install.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7D382A-3FFE-7243-A7B8-898D55186D75}" type="slidenum">
              <a:rPr lang="en-US" smtClean="0"/>
              <a:t>15</a:t>
            </a:fld>
            <a:endParaRPr lang="en-US"/>
          </a:p>
        </p:txBody>
      </p:sp>
    </p:spTree>
    <p:extLst>
      <p:ext uri="{BB962C8B-B14F-4D97-AF65-F5344CB8AC3E}">
        <p14:creationId xmlns:p14="http://schemas.microsoft.com/office/powerpoint/2010/main" val="185860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S 025 now allows for the measurement of a lamp to be done in non-operating positions.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These less strict requirements has been implemented in the S 025 because LED technology is not affected significantly by the lamp orientation.</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Being able to move the lamp during the measurement makes the system setup and operation much simpler than before.</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call such as system a type-c horizontal goniometer.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16</a:t>
            </a:fld>
            <a:endParaRPr lang="en-US"/>
          </a:p>
        </p:txBody>
      </p:sp>
    </p:spTree>
    <p:extLst>
      <p:ext uri="{BB962C8B-B14F-4D97-AF65-F5344CB8AC3E}">
        <p14:creationId xmlns:p14="http://schemas.microsoft.com/office/powerpoint/2010/main" val="26517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Adding directional sensor technology to a type-c horizontal goniometer will make the installation and operation even simpler as only the area around the goniometer needs to be black instead of the whole room.</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17</a:t>
            </a:fld>
            <a:endParaRPr lang="en-US"/>
          </a:p>
        </p:txBody>
      </p:sp>
    </p:spTree>
    <p:extLst>
      <p:ext uri="{BB962C8B-B14F-4D97-AF65-F5344CB8AC3E}">
        <p14:creationId xmlns:p14="http://schemas.microsoft.com/office/powerpoint/2010/main" val="1722257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As mentioned before is LED lamp not affected much by lamp orientation, but a simple test can still be performed to determine how much a LED lamp is affected.</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First set the lamp in the operating position for and extended amount of time, then move it to the goniometer and monitor the change.</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18</a:t>
            </a:fld>
            <a:endParaRPr lang="en-US"/>
          </a:p>
        </p:txBody>
      </p:sp>
    </p:spTree>
    <p:extLst>
      <p:ext uri="{BB962C8B-B14F-4D97-AF65-F5344CB8AC3E}">
        <p14:creationId xmlns:p14="http://schemas.microsoft.com/office/powerpoint/2010/main" val="55203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slide shows how much the intensity of typical LED lamp are affected by orientation.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19</a:t>
            </a:fld>
            <a:endParaRPr lang="en-US"/>
          </a:p>
        </p:txBody>
      </p:sp>
    </p:spTree>
    <p:extLst>
      <p:ext uri="{BB962C8B-B14F-4D97-AF65-F5344CB8AC3E}">
        <p14:creationId xmlns:p14="http://schemas.microsoft.com/office/powerpoint/2010/main" val="9512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I would like to re-cap on the history of light measurement. In this slide we can see how we measured light during history.</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cause the first light measurement device was our eye.</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would compare a known light source with an unknown light source to get light intensity values.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1920 we started using integration spheres to measure luminous flux. </a:t>
            </a:r>
            <a:r>
              <a:rPr lang="en-US" sz="1200" i="1" kern="1200" dirty="0">
                <a:solidFill>
                  <a:schemeClr val="tx1"/>
                </a:solidFill>
                <a:effectLst/>
                <a:latin typeface="+mn-lt"/>
                <a:ea typeface="+mn-ea"/>
                <a:cs typeface="+mn-cs"/>
              </a:rPr>
              <a:t>(Meaning that luminous </a:t>
            </a:r>
            <a:r>
              <a:rPr lang="en-US" sz="1200" b="1" i="1" kern="1200" dirty="0">
                <a:solidFill>
                  <a:schemeClr val="tx1"/>
                </a:solidFill>
                <a:effectLst/>
                <a:latin typeface="+mn-lt"/>
                <a:ea typeface="+mn-ea"/>
                <a:cs typeface="+mn-cs"/>
              </a:rPr>
              <a:t>intensity</a:t>
            </a:r>
            <a:r>
              <a:rPr lang="en-US" sz="1200" i="1" kern="1200" dirty="0">
                <a:solidFill>
                  <a:schemeClr val="tx1"/>
                </a:solidFill>
                <a:effectLst/>
                <a:latin typeface="+mn-lt"/>
                <a:ea typeface="+mn-ea"/>
                <a:cs typeface="+mn-cs"/>
              </a:rPr>
              <a:t> is light in one direction (candela) or point (lux) whereas luminous </a:t>
            </a:r>
            <a:r>
              <a:rPr lang="en-US" sz="1200" b="1" i="1" kern="1200" dirty="0">
                <a:solidFill>
                  <a:schemeClr val="tx1"/>
                </a:solidFill>
                <a:effectLst/>
                <a:latin typeface="+mn-lt"/>
                <a:ea typeface="+mn-ea"/>
                <a:cs typeface="+mn-cs"/>
              </a:rPr>
              <a:t>flux</a:t>
            </a:r>
            <a:r>
              <a:rPr lang="en-US" sz="1200" i="1" kern="1200" dirty="0">
                <a:solidFill>
                  <a:schemeClr val="tx1"/>
                </a:solidFill>
                <a:effectLst/>
                <a:latin typeface="+mn-lt"/>
                <a:ea typeface="+mn-ea"/>
                <a:cs typeface="+mn-cs"/>
              </a:rPr>
              <a:t> is the total amount of light in lumen in all directions.)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Later in 1970 we got </a:t>
            </a:r>
            <a:r>
              <a:rPr lang="en-US" sz="1200" kern="1200" dirty="0" err="1">
                <a:solidFill>
                  <a:schemeClr val="tx1"/>
                </a:solidFill>
                <a:effectLst/>
                <a:latin typeface="+mn-lt"/>
                <a:ea typeface="+mn-ea"/>
                <a:cs typeface="+mn-cs"/>
              </a:rPr>
              <a:t>luxmeters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luminous </a:t>
            </a:r>
            <a:r>
              <a:rPr lang="en-US" sz="1200" b="1" i="1" kern="1200" dirty="0">
                <a:solidFill>
                  <a:schemeClr val="tx1"/>
                </a:solidFill>
                <a:effectLst/>
                <a:latin typeface="+mn-lt"/>
                <a:ea typeface="+mn-ea"/>
                <a:cs typeface="+mn-cs"/>
              </a:rPr>
              <a:t>intensity</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later in 1980 photo goniometers gave the possibility to measure beam angle and beam shape of a lamp and producing IES files.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7D382A-3FFE-7243-A7B8-898D55186D75}" type="slidenum">
              <a:rPr lang="en-US" smtClean="0"/>
              <a:t>2</a:t>
            </a:fld>
            <a:endParaRPr lang="en-US"/>
          </a:p>
        </p:txBody>
      </p:sp>
    </p:spTree>
    <p:extLst>
      <p:ext uri="{BB962C8B-B14F-4D97-AF65-F5344CB8AC3E}">
        <p14:creationId xmlns:p14="http://schemas.microsoft.com/office/powerpoint/2010/main" val="405508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Thank you and please let me know of any questions you might have.</a:t>
            </a:r>
            <a:endParaRPr lang="en-GB"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Please visit us at booth F19 Hall 4</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20</a:t>
            </a:fld>
            <a:endParaRPr lang="en-US"/>
          </a:p>
        </p:txBody>
      </p:sp>
    </p:spTree>
    <p:extLst>
      <p:ext uri="{BB962C8B-B14F-4D97-AF65-F5344CB8AC3E}">
        <p14:creationId xmlns:p14="http://schemas.microsoft.com/office/powerpoint/2010/main" val="1111639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color deviation</a:t>
            </a:r>
            <a:r>
              <a:rPr lang="en-US" baseline="0"/>
              <a:t> in a light beam. </a:t>
            </a:r>
          </a:p>
          <a:p>
            <a:endParaRPr lang="en-US" baseline="0"/>
          </a:p>
          <a:p>
            <a:r>
              <a:rPr lang="en-US" baseline="0"/>
              <a:t>So for example the color temperature cannot be measured in just a point with a handheld device, but a complete measurement has to be done, to integrate all the light.</a:t>
            </a:r>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21</a:t>
            </a:fld>
            <a:endParaRPr lang="en-US"/>
          </a:p>
        </p:txBody>
      </p:sp>
    </p:spTree>
    <p:extLst>
      <p:ext uri="{BB962C8B-B14F-4D97-AF65-F5344CB8AC3E}">
        <p14:creationId xmlns:p14="http://schemas.microsoft.com/office/powerpoint/2010/main" val="128202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main instrument used today to measure lamps is the integration sphere.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7D382A-3FFE-7243-A7B8-898D55186D75}" type="slidenum">
              <a:rPr lang="en-US" smtClean="0"/>
              <a:t>3</a:t>
            </a:fld>
            <a:endParaRPr lang="en-US"/>
          </a:p>
        </p:txBody>
      </p:sp>
    </p:spTree>
    <p:extLst>
      <p:ext uri="{BB962C8B-B14F-4D97-AF65-F5344CB8AC3E}">
        <p14:creationId xmlns:p14="http://schemas.microsoft.com/office/powerpoint/2010/main" val="47121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 integration sphere is the light reflected in all direction so that the light is spread equally along the surface of the sphere which we then can measure and calculate the total output in lumen.</a:t>
            </a:r>
            <a:endParaRPr lang="en-GB"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sphere can also give further information if equipped with a spectrometer like color temperature, color rendering indexes.</a:t>
            </a:r>
            <a:r>
              <a:rPr lang="en-GB">
                <a:effectLst/>
              </a:rPr>
              <a:t> </a:t>
            </a:r>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4</a:t>
            </a:fld>
            <a:endParaRPr lang="en-US"/>
          </a:p>
        </p:txBody>
      </p:sp>
    </p:spTree>
    <p:extLst>
      <p:ext uri="{BB962C8B-B14F-4D97-AF65-F5344CB8AC3E}">
        <p14:creationId xmlns:p14="http://schemas.microsoft.com/office/powerpoint/2010/main" val="195478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if the concept of the integration sphere is simple is the actual measurement process still fairly time consuming. </a:t>
            </a:r>
          </a:p>
          <a:p>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the sphere must be calibrated using a special calibration lamp.</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Second the sphere must be form calibrated with the auxiliary lamp turned on.</a:t>
            </a:r>
          </a:p>
          <a:p>
            <a:pPr lvl="0"/>
            <a:r>
              <a:rPr lang="en-US" sz="1200" kern="1200" dirty="0">
                <a:solidFill>
                  <a:schemeClr val="tx1"/>
                </a:solidFill>
                <a:effectLst/>
                <a:latin typeface="+mn-lt"/>
                <a:ea typeface="+mn-ea"/>
                <a:cs typeface="+mn-cs"/>
              </a:rPr>
              <a:t>Third the sphere must be calibrated again with the auxiliary lamp, this time DUT using the mounted to compensate for the </a:t>
            </a:r>
            <a:r>
              <a:rPr lang="mr-IN"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Fourth the actual measurement can be performed after the lamp has warmed up.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possible move preheated lamp fast onto sphere.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7D382A-3FFE-7243-A7B8-898D55186D75}" type="slidenum">
              <a:rPr lang="en-US" smtClean="0"/>
              <a:t>5</a:t>
            </a:fld>
            <a:endParaRPr lang="en-US"/>
          </a:p>
        </p:txBody>
      </p:sp>
    </p:spTree>
    <p:extLst>
      <p:ext uri="{BB962C8B-B14F-4D97-AF65-F5344CB8AC3E}">
        <p14:creationId xmlns:p14="http://schemas.microsoft.com/office/powerpoint/2010/main" val="18864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sphere offers no beam information including IES data, and is therefore becoming more and more obsolete as the world get more digital and as new regulation requires new measurement technologies.</a:t>
            </a:r>
            <a:endParaRPr lang="en-GB"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And even certain lamp types can be problematic to measure such as directional lamps as you can get hot spots in a sphere.</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6</a:t>
            </a:fld>
            <a:endParaRPr lang="en-US"/>
          </a:p>
        </p:txBody>
      </p:sp>
    </p:spTree>
    <p:extLst>
      <p:ext uri="{BB962C8B-B14F-4D97-AF65-F5344CB8AC3E}">
        <p14:creationId xmlns:p14="http://schemas.microsoft.com/office/powerpoint/2010/main" val="81385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solution mostly used now to solve the limitations of the sphere is to add a photo goniometer and make measurement first in the sphere and the move the lamp to the goniometer to get you beam information in IES format.</a:t>
            </a:r>
            <a:endParaRPr lang="en-GB"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method does give you most of the photometric but is quite time consuming as two systems has be used.</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7</a:t>
            </a:fld>
            <a:endParaRPr lang="en-US"/>
          </a:p>
        </p:txBody>
      </p:sp>
    </p:spTree>
    <p:extLst>
      <p:ext uri="{BB962C8B-B14F-4D97-AF65-F5344CB8AC3E}">
        <p14:creationId xmlns:p14="http://schemas.microsoft.com/office/powerpoint/2010/main" val="118083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typical photo goniometer gives you the intensity in candela for certain number of angles for a lamp.</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photo-meter consist of </a:t>
            </a:r>
            <a:r>
              <a:rPr lang="en-US" sz="1200" kern="1200" err="1">
                <a:solidFill>
                  <a:schemeClr val="tx1"/>
                </a:solidFill>
                <a:effectLst/>
                <a:latin typeface="+mn-lt"/>
                <a:ea typeface="+mn-ea"/>
                <a:cs typeface="+mn-cs"/>
              </a:rPr>
              <a:t>photosensor</a:t>
            </a:r>
            <a:r>
              <a:rPr lang="en-US" sz="1200" kern="1200">
                <a:solidFill>
                  <a:schemeClr val="tx1"/>
                </a:solidFill>
                <a:effectLst/>
                <a:latin typeface="+mn-lt"/>
                <a:ea typeface="+mn-ea"/>
                <a:cs typeface="+mn-cs"/>
              </a:rPr>
              <a:t> and a filter which approximated to match the luminous sensitivity of the eye.</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8</a:t>
            </a:fld>
            <a:endParaRPr lang="en-US"/>
          </a:p>
        </p:txBody>
      </p:sp>
    </p:spTree>
    <p:extLst>
      <p:ext uri="{BB962C8B-B14F-4D97-AF65-F5344CB8AC3E}">
        <p14:creationId xmlns:p14="http://schemas.microsoft.com/office/powerpoint/2010/main" val="67464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But if we exchange the photometer with spectrometer can we suddenly make the goniometer output much more data and in fact make the integration sphere obsolete. </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With a spectrometer sensor we now have one system which can output all photometric data in one system and in fact gives even more data such color deviation along the beam, intensities in PPFD (photon flux density) for agricultural and much more.</a:t>
            </a:r>
            <a:endParaRPr lang="en-GB"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Basically the data measurement with such as system will future prof any measurement you do for an upcoming regulation.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E7D382A-3FFE-7243-A7B8-898D55186D75}" type="slidenum">
              <a:rPr lang="en-US" smtClean="0"/>
              <a:t>9</a:t>
            </a:fld>
            <a:endParaRPr lang="en-US"/>
          </a:p>
        </p:txBody>
      </p:sp>
    </p:spTree>
    <p:extLst>
      <p:ext uri="{BB962C8B-B14F-4D97-AF65-F5344CB8AC3E}">
        <p14:creationId xmlns:p14="http://schemas.microsoft.com/office/powerpoint/2010/main" val="352013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pic>
        <p:nvPicPr>
          <p:cNvPr id="7" name="Picture 6" descr="LogoFinished0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132135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179773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230375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413834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LogoFinished0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103581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A87A34-81AB-432B-8DAE-1953F412C126}"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188258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A87A34-81AB-432B-8DAE-1953F412C126}"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45537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A87A34-81AB-432B-8DAE-1953F412C126}"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415159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329407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92053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120200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53988" y="115395"/>
            <a:ext cx="12476194" cy="71909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da-DK" altLang="da-DK" sz="1800">
              <a:solidFill>
                <a:srgbClr val="FFFFFF"/>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7/7/2020</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‹nr.›</a:t>
            </a:fld>
            <a:endParaRPr lang="en-US"/>
          </a:p>
        </p:txBody>
      </p:sp>
    </p:spTree>
    <p:extLst>
      <p:ext uri="{BB962C8B-B14F-4D97-AF65-F5344CB8AC3E}">
        <p14:creationId xmlns:p14="http://schemas.microsoft.com/office/powerpoint/2010/main" val="372555458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7.tiff"/></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0.tiff"/></Relationships>
</file>

<file path=ppt/slides/_rels/slide1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7.tiff"/></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tiff"/><Relationship Id="rId7" Type="http://schemas.openxmlformats.org/officeDocument/2006/relationships/image" Target="../media/image42.tif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tiff"/><Relationship Id="rId5" Type="http://schemas.openxmlformats.org/officeDocument/2006/relationships/image" Target="../media/image40.tiff"/><Relationship Id="rId4" Type="http://schemas.openxmlformats.org/officeDocument/2006/relationships/image" Target="../media/image39.tiff"/></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 Id="rId9"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5.tif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7.tiff"/></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6422" y="-324207"/>
            <a:ext cx="8552087" cy="1609840"/>
          </a:xfrm>
        </p:spPr>
        <p:txBody>
          <a:bodyPr>
            <a:normAutofit/>
          </a:bodyPr>
          <a:lstStyle/>
          <a:p>
            <a:r>
              <a:rPr lang="en-US" sz="3600" dirty="0"/>
              <a:t>THE FUTURE OF LIGHT MEASUREMENT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6402" y="1227402"/>
            <a:ext cx="4431673" cy="4730376"/>
          </a:xfrm>
          <a:prstGeom prst="rect">
            <a:avLst/>
          </a:prstGeom>
        </p:spPr>
      </p:pic>
      <p:sp>
        <p:nvSpPr>
          <p:cNvPr id="6" name="TextBox 5"/>
          <p:cNvSpPr txBox="1"/>
          <p:nvPr/>
        </p:nvSpPr>
        <p:spPr>
          <a:xfrm>
            <a:off x="-99237" y="836428"/>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6422" y="1227402"/>
            <a:ext cx="8640305" cy="4860172"/>
          </a:xfrm>
          <a:prstGeom prst="rect">
            <a:avLst/>
          </a:prstGeom>
        </p:spPr>
      </p:pic>
      <p:sp>
        <p:nvSpPr>
          <p:cNvPr id="3" name="Subtitle 2"/>
          <p:cNvSpPr>
            <a:spLocks noGrp="1"/>
          </p:cNvSpPr>
          <p:nvPr>
            <p:ph type="subTitle" idx="1"/>
          </p:nvPr>
        </p:nvSpPr>
        <p:spPr>
          <a:xfrm>
            <a:off x="4972988" y="5023616"/>
            <a:ext cx="2338953" cy="989726"/>
          </a:xfrm>
        </p:spPr>
        <p:txBody>
          <a:bodyPr>
            <a:normAutofit/>
          </a:bodyPr>
          <a:lstStyle/>
          <a:p>
            <a:r>
              <a:rPr lang="en-US" sz="1600" dirty="0">
                <a:solidFill>
                  <a:schemeClr val="bg1"/>
                </a:solidFill>
              </a:rPr>
              <a:t>Casper Gammel</a:t>
            </a:r>
          </a:p>
          <a:p>
            <a:r>
              <a:rPr lang="en-US" sz="1600" dirty="0" err="1">
                <a:solidFill>
                  <a:schemeClr val="bg1"/>
                </a:solidFill>
              </a:rPr>
              <a:t>Viso</a:t>
            </a:r>
            <a:r>
              <a:rPr lang="en-US" sz="1600" dirty="0">
                <a:solidFill>
                  <a:schemeClr val="bg1"/>
                </a:solidFill>
              </a:rPr>
              <a:t> Systems</a:t>
            </a:r>
          </a:p>
          <a:p>
            <a:r>
              <a:rPr lang="en-US" sz="1600" dirty="0">
                <a:solidFill>
                  <a:schemeClr val="bg1"/>
                </a:solidFill>
              </a:rPr>
              <a:t>Denmark</a:t>
            </a:r>
          </a:p>
        </p:txBody>
      </p:sp>
    </p:spTree>
    <p:extLst>
      <p:ext uri="{BB962C8B-B14F-4D97-AF65-F5344CB8AC3E}">
        <p14:creationId xmlns:p14="http://schemas.microsoft.com/office/powerpoint/2010/main" val="16712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299" y="1715790"/>
            <a:ext cx="3505200" cy="5078313"/>
          </a:xfrm>
          <a:prstGeom prst="rect">
            <a:avLst/>
          </a:prstGeom>
          <a:noFill/>
        </p:spPr>
        <p:txBody>
          <a:bodyPr wrap="square" rtlCol="0">
            <a:spAutoFit/>
          </a:bodyPr>
          <a:lstStyle/>
          <a:p>
            <a:pPr marL="285750" indent="-285750">
              <a:buFont typeface="Arial" panose="020B0604020202020204" pitchFamily="34" charset="0"/>
              <a:buChar char="•"/>
            </a:pPr>
            <a:r>
              <a:rPr lang="en-GB" dirty="0"/>
              <a:t>Light distribution curve</a:t>
            </a:r>
          </a:p>
          <a:p>
            <a:pPr marL="285750" indent="-285750">
              <a:buFont typeface="Arial" panose="020B0604020202020204" pitchFamily="34" charset="0"/>
              <a:buChar char="•"/>
            </a:pPr>
            <a:r>
              <a:rPr lang="en-GB" dirty="0"/>
              <a:t>Beam angle</a:t>
            </a:r>
          </a:p>
          <a:p>
            <a:pPr marL="285750" indent="-285750">
              <a:buFont typeface="Arial" panose="020B0604020202020204" pitchFamily="34" charset="0"/>
              <a:buChar char="•"/>
            </a:pPr>
            <a:r>
              <a:rPr lang="en-GB" dirty="0"/>
              <a:t>IES and LDT files</a:t>
            </a:r>
          </a:p>
          <a:p>
            <a:pPr marL="285750" indent="-285750">
              <a:buFont typeface="Arial" panose="020B0604020202020204" pitchFamily="34" charset="0"/>
              <a:buChar char="•"/>
            </a:pPr>
            <a:r>
              <a:rPr lang="en-GB" dirty="0"/>
              <a:t>Luminous flux (lumen)</a:t>
            </a:r>
          </a:p>
          <a:p>
            <a:pPr marL="285750" indent="-285750">
              <a:buFont typeface="Arial" panose="020B0604020202020204" pitchFamily="34" charset="0"/>
              <a:buChar char="•"/>
            </a:pPr>
            <a:r>
              <a:rPr lang="en-GB" dirty="0"/>
              <a:t>Light intensity (candela)</a:t>
            </a:r>
          </a:p>
          <a:p>
            <a:pPr marL="285750" indent="-285750">
              <a:buFont typeface="Arial" panose="020B0604020202020204" pitchFamily="34" charset="0"/>
              <a:buChar char="•"/>
            </a:pPr>
            <a:r>
              <a:rPr lang="en-GB" dirty="0"/>
              <a:t>CRI, TM30, CQS</a:t>
            </a:r>
          </a:p>
          <a:p>
            <a:pPr marL="285750" indent="-285750">
              <a:buFont typeface="Arial" panose="020B0604020202020204" pitchFamily="34" charset="0"/>
              <a:buChar char="•"/>
            </a:pPr>
            <a:r>
              <a:rPr lang="en-GB" dirty="0"/>
              <a:t>CCT</a:t>
            </a:r>
          </a:p>
          <a:p>
            <a:pPr marL="285750" indent="-285750">
              <a:buFont typeface="Arial" panose="020B0604020202020204" pitchFamily="34" charset="0"/>
              <a:buChar char="•"/>
            </a:pPr>
            <a:r>
              <a:rPr lang="en-GB" dirty="0"/>
              <a:t>Integrated Spectrum</a:t>
            </a:r>
            <a:endParaRPr lang="ru-RU" dirty="0"/>
          </a:p>
          <a:p>
            <a:pPr marL="285750" indent="-285750">
              <a:buFont typeface="Arial" panose="020B0604020202020204" pitchFamily="34" charset="0"/>
              <a:buChar char="•"/>
            </a:pPr>
            <a:r>
              <a:rPr lang="en-GB" dirty="0"/>
              <a:t>Power and power factor</a:t>
            </a:r>
          </a:p>
          <a:p>
            <a:pPr marL="285750" indent="-285750">
              <a:buFont typeface="Arial" panose="020B0604020202020204" pitchFamily="34" charset="0"/>
              <a:buChar char="•"/>
            </a:pPr>
            <a:r>
              <a:rPr lang="en-GB" dirty="0"/>
              <a:t>Efficiency (lm/watt)</a:t>
            </a:r>
          </a:p>
          <a:p>
            <a:pPr marL="285750" indent="-285750">
              <a:buFont typeface="Arial" panose="020B0604020202020204" pitchFamily="34" charset="0"/>
              <a:buChar char="•"/>
            </a:pPr>
            <a:r>
              <a:rPr lang="en-GB" dirty="0"/>
              <a:t>UGR</a:t>
            </a:r>
          </a:p>
          <a:p>
            <a:pPr marL="285750" indent="-285750">
              <a:buFont typeface="Arial" panose="020B0604020202020204" pitchFamily="34" charset="0"/>
              <a:buChar char="•"/>
            </a:pPr>
            <a:r>
              <a:rPr lang="en-GB" dirty="0"/>
              <a:t>PPF</a:t>
            </a:r>
          </a:p>
          <a:p>
            <a:pPr marL="285750" indent="-285750">
              <a:buFont typeface="Arial" panose="020B0604020202020204" pitchFamily="34" charset="0"/>
              <a:buChar char="•"/>
            </a:pPr>
            <a:r>
              <a:rPr lang="en-GB" dirty="0"/>
              <a:t>PPFD</a:t>
            </a:r>
          </a:p>
          <a:p>
            <a:pPr marL="285750" indent="-285750">
              <a:buFont typeface="Arial" panose="020B0604020202020204" pitchFamily="34" charset="0"/>
              <a:buChar char="•"/>
            </a:pPr>
            <a:r>
              <a:rPr lang="en-GB" dirty="0" err="1"/>
              <a:t>Color</a:t>
            </a:r>
            <a:r>
              <a:rPr lang="en-GB" dirty="0"/>
              <a:t> deviation</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da-DK" dirty="0"/>
          </a:p>
        </p:txBody>
      </p:sp>
      <p:sp>
        <p:nvSpPr>
          <p:cNvPr id="8" name="Title 1"/>
          <p:cNvSpPr>
            <a:spLocks noGrp="1"/>
          </p:cNvSpPr>
          <p:nvPr>
            <p:ph type="title"/>
          </p:nvPr>
        </p:nvSpPr>
        <p:spPr>
          <a:xfrm>
            <a:off x="849381" y="116242"/>
            <a:ext cx="10364451" cy="604976"/>
          </a:xfrm>
        </p:spPr>
        <p:txBody>
          <a:bodyPr>
            <a:normAutofit fontScale="90000"/>
          </a:bodyPr>
          <a:lstStyle/>
          <a:p>
            <a:r>
              <a:rPr lang="da-DK" sz="3600" err="1"/>
              <a:t>Goniospectrometers</a:t>
            </a:r>
            <a:r>
              <a:rPr lang="da-DK" sz="3600"/>
              <a:t> </a:t>
            </a:r>
            <a:r>
              <a:rPr lang="da-DK" sz="3600" err="1"/>
              <a:t>measuring</a:t>
            </a:r>
            <a:r>
              <a:rPr lang="da-DK" sz="3600"/>
              <a:t> parameters</a:t>
            </a:r>
          </a:p>
        </p:txBody>
      </p:sp>
      <p:sp>
        <p:nvSpPr>
          <p:cNvPr id="11" name="TextBox 10"/>
          <p:cNvSpPr txBox="1"/>
          <p:nvPr/>
        </p:nvSpPr>
        <p:spPr>
          <a:xfrm>
            <a:off x="8873955" y="1033838"/>
            <a:ext cx="1764745" cy="369332"/>
          </a:xfrm>
          <a:prstGeom prst="rect">
            <a:avLst/>
          </a:prstGeom>
          <a:noFill/>
        </p:spPr>
        <p:txBody>
          <a:bodyPr wrap="square" rtlCol="0">
            <a:spAutoFit/>
          </a:bodyPr>
          <a:lstStyle/>
          <a:p>
            <a:r>
              <a:rPr lang="en-GB"/>
              <a:t>3D visualisation</a:t>
            </a:r>
            <a:endParaRPr lang="da-DK"/>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99" y="1517203"/>
            <a:ext cx="7680251" cy="4462848"/>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4392" y="1520761"/>
            <a:ext cx="3570368" cy="2129955"/>
          </a:xfrm>
          <a:prstGeom prst="rect">
            <a:avLst/>
          </a:prstGeom>
        </p:spPr>
      </p:pic>
      <p:sp>
        <p:nvSpPr>
          <p:cNvPr id="3" name="TextBox 2"/>
          <p:cNvSpPr txBox="1"/>
          <p:nvPr/>
        </p:nvSpPr>
        <p:spPr>
          <a:xfrm>
            <a:off x="9457653" y="4293173"/>
            <a:ext cx="2514887" cy="369332"/>
          </a:xfrm>
          <a:prstGeom prst="rect">
            <a:avLst/>
          </a:prstGeom>
          <a:noFill/>
        </p:spPr>
        <p:txBody>
          <a:bodyPr wrap="square" rtlCol="0">
            <a:spAutoFit/>
          </a:bodyPr>
          <a:lstStyle/>
          <a:p>
            <a:r>
              <a:rPr lang="en-GB"/>
              <a:t>Integrated spectrum</a:t>
            </a:r>
            <a:endParaRPr lang="da-DK"/>
          </a:p>
        </p:txBody>
      </p:sp>
      <p:sp>
        <p:nvSpPr>
          <p:cNvPr id="12" name="TextBox 11"/>
          <p:cNvSpPr txBox="1"/>
          <p:nvPr/>
        </p:nvSpPr>
        <p:spPr>
          <a:xfrm>
            <a:off x="5292880" y="1033838"/>
            <a:ext cx="1302130" cy="369332"/>
          </a:xfrm>
          <a:prstGeom prst="rect">
            <a:avLst/>
          </a:prstGeom>
          <a:noFill/>
        </p:spPr>
        <p:txBody>
          <a:bodyPr wrap="square" rtlCol="0">
            <a:spAutoFit/>
          </a:bodyPr>
          <a:lstStyle/>
          <a:p>
            <a:r>
              <a:rPr lang="en-GB"/>
              <a:t>Beam angle</a:t>
            </a:r>
            <a:endParaRPr lang="da-DK"/>
          </a:p>
        </p:txBody>
      </p:sp>
      <p:pic>
        <p:nvPicPr>
          <p:cNvPr id="9" name="Picture 8"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
        <p:nvSpPr>
          <p:cNvPr id="2" name="TextBox 1"/>
          <p:cNvSpPr txBox="1"/>
          <p:nvPr/>
        </p:nvSpPr>
        <p:spPr>
          <a:xfrm>
            <a:off x="349532" y="1033838"/>
            <a:ext cx="3247107" cy="369332"/>
          </a:xfrm>
          <a:prstGeom prst="rect">
            <a:avLst/>
          </a:prstGeom>
          <a:noFill/>
        </p:spPr>
        <p:txBody>
          <a:bodyPr wrap="square" rtlCol="0">
            <a:spAutoFit/>
          </a:bodyPr>
          <a:lstStyle/>
          <a:p>
            <a:r>
              <a:rPr lang="en-US" b="1" dirty="0"/>
              <a:t>Data from a </a:t>
            </a:r>
            <a:r>
              <a:rPr lang="en-US" b="1" dirty="0" err="1"/>
              <a:t>Goniospectrometer</a:t>
            </a:r>
            <a:endParaRPr lang="en-US" b="1" dirty="0"/>
          </a:p>
        </p:txBody>
      </p:sp>
    </p:spTree>
    <p:extLst>
      <p:ext uri="{BB962C8B-B14F-4D97-AF65-F5344CB8AC3E}">
        <p14:creationId xmlns:p14="http://schemas.microsoft.com/office/powerpoint/2010/main" val="267548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9381" y="151754"/>
            <a:ext cx="10364451" cy="604976"/>
          </a:xfrm>
        </p:spPr>
        <p:txBody>
          <a:bodyPr>
            <a:noAutofit/>
          </a:bodyPr>
          <a:lstStyle/>
          <a:p>
            <a:r>
              <a:rPr lang="da-DK" sz="3600"/>
              <a:t>IES and LDT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5046" y="1669648"/>
            <a:ext cx="8329658" cy="4685432"/>
          </a:xfrm>
          <a:prstGeom prst="rect">
            <a:avLst/>
          </a:prstGeom>
        </p:spPr>
      </p:pic>
      <p:pic>
        <p:nvPicPr>
          <p:cNvPr id="4" name="Picture 3" descr="LogoFinished0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
        <p:nvSpPr>
          <p:cNvPr id="3" name="TextBox 2"/>
          <p:cNvSpPr txBox="1"/>
          <p:nvPr/>
        </p:nvSpPr>
        <p:spPr>
          <a:xfrm>
            <a:off x="3483567" y="1088539"/>
            <a:ext cx="5096075" cy="369332"/>
          </a:xfrm>
          <a:prstGeom prst="rect">
            <a:avLst/>
          </a:prstGeom>
          <a:noFill/>
        </p:spPr>
        <p:txBody>
          <a:bodyPr wrap="none" rtlCol="0">
            <a:spAutoFit/>
          </a:bodyPr>
          <a:lstStyle/>
          <a:p>
            <a:r>
              <a:rPr lang="en-US" dirty="0"/>
              <a:t>Future proof IES and LDT files with </a:t>
            </a:r>
            <a:r>
              <a:rPr lang="en-US"/>
              <a:t>color information</a:t>
            </a:r>
          </a:p>
        </p:txBody>
      </p:sp>
    </p:spTree>
    <p:extLst>
      <p:ext uri="{BB962C8B-B14F-4D97-AF65-F5344CB8AC3E}">
        <p14:creationId xmlns:p14="http://schemas.microsoft.com/office/powerpoint/2010/main" val="118062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5660" y="971351"/>
            <a:ext cx="4736740" cy="5347932"/>
          </a:xfrm>
          <a:prstGeom prst="rect">
            <a:avLst/>
          </a:prstGeom>
        </p:spPr>
      </p:pic>
      <p:sp>
        <p:nvSpPr>
          <p:cNvPr id="20" name="Trapezoid 19"/>
          <p:cNvSpPr/>
          <p:nvPr/>
        </p:nvSpPr>
        <p:spPr>
          <a:xfrm>
            <a:off x="5214058" y="3431314"/>
            <a:ext cx="1379913" cy="2407524"/>
          </a:xfrm>
          <a:prstGeom prst="trapezoid">
            <a:avLst/>
          </a:prstGeom>
          <a:gradFill flip="none" rotWithShape="1">
            <a:gsLst>
              <a:gs pos="48000">
                <a:srgbClr val="FFFF00">
                  <a:lumMod val="79000"/>
                  <a:lumOff val="21000"/>
                </a:srgbClr>
              </a:gs>
              <a:gs pos="28000">
                <a:schemeClr val="bg1"/>
              </a:gs>
              <a:gs pos="56000">
                <a:srgbClr val="FFFF00"/>
              </a:gs>
              <a:gs pos="71000">
                <a:srgbClr val="FFC000"/>
              </a:gs>
            </a:gsLst>
            <a:path path="circle">
              <a:fillToRect l="50000" t="-80000" r="50000" b="180000"/>
            </a:path>
            <a:tileRect/>
          </a:gradFill>
          <a:ln>
            <a:gradFill flip="none" rotWithShape="1">
              <a:gsLst>
                <a:gs pos="0">
                  <a:schemeClr val="bg1"/>
                </a:gs>
                <a:gs pos="74000">
                  <a:schemeClr val="accent3">
                    <a:lumMod val="0"/>
                    <a:lumOff val="100000"/>
                  </a:schemeClr>
                </a:gs>
                <a:gs pos="99000">
                  <a:schemeClr val="bg1"/>
                </a:gs>
              </a:gsLst>
              <a:path path="circle">
                <a:fillToRect l="50000" t="-80000" r="50000" b="18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2" name="TextBox 21"/>
          <p:cNvSpPr txBox="1"/>
          <p:nvPr/>
        </p:nvSpPr>
        <p:spPr>
          <a:xfrm>
            <a:off x="379800" y="1477018"/>
            <a:ext cx="5216327" cy="3693319"/>
          </a:xfrm>
          <a:prstGeom prst="rect">
            <a:avLst/>
          </a:prstGeom>
          <a:noFill/>
        </p:spPr>
        <p:txBody>
          <a:bodyPr wrap="square" rtlCol="0">
            <a:spAutoFit/>
          </a:bodyPr>
          <a:lstStyle/>
          <a:p>
            <a:r>
              <a:rPr lang="en-US" b="1" dirty="0"/>
              <a:t>Environmental concerns calls for new regulations</a:t>
            </a:r>
          </a:p>
          <a:p>
            <a:endParaRPr lang="en-US" b="1" dirty="0"/>
          </a:p>
          <a:p>
            <a:endParaRPr lang="en-US" b="1" dirty="0"/>
          </a:p>
          <a:p>
            <a:r>
              <a:rPr lang="en-US" b="1" dirty="0"/>
              <a:t>Example from EU</a:t>
            </a:r>
          </a:p>
          <a:p>
            <a:r>
              <a:rPr lang="en-US" dirty="0"/>
              <a:t>Lumen from a directional lamp must only be measured in 90° or 120° cones.</a:t>
            </a:r>
          </a:p>
          <a:p>
            <a:endParaRPr lang="en-US" dirty="0"/>
          </a:p>
          <a:p>
            <a:r>
              <a:rPr lang="en-US" b="1" dirty="0"/>
              <a:t>Definition of a directional lamp: </a:t>
            </a:r>
          </a:p>
          <a:p>
            <a:r>
              <a:rPr lang="en-US" dirty="0"/>
              <a:t>At least 80% of the light is radiated into a fixed beam angle (90° or 120° cones).</a:t>
            </a:r>
          </a:p>
          <a:p>
            <a:endParaRPr lang="en-US" dirty="0"/>
          </a:p>
          <a:p>
            <a:endParaRPr lang="en-US" dirty="0"/>
          </a:p>
          <a:p>
            <a:r>
              <a:rPr lang="en-US" u="sng" dirty="0"/>
              <a:t>Cannot be done in an integrating's sphere</a:t>
            </a: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3062" y="2402958"/>
            <a:ext cx="981904" cy="1028356"/>
          </a:xfrm>
          <a:prstGeom prst="rect">
            <a:avLst/>
          </a:prstGeom>
          <a:effectLst>
            <a:glow>
              <a:schemeClr val="accent1"/>
            </a:glow>
          </a:effectLst>
        </p:spPr>
      </p:pic>
      <p:sp>
        <p:nvSpPr>
          <p:cNvPr id="24" name="TextBox 23"/>
          <p:cNvSpPr txBox="1"/>
          <p:nvPr/>
        </p:nvSpPr>
        <p:spPr>
          <a:xfrm>
            <a:off x="1727559" y="134008"/>
            <a:ext cx="8352929" cy="646331"/>
          </a:xfrm>
          <a:prstGeom prst="rect">
            <a:avLst/>
          </a:prstGeom>
          <a:noFill/>
        </p:spPr>
        <p:txBody>
          <a:bodyPr wrap="none" rtlCol="0">
            <a:spAutoFit/>
          </a:bodyPr>
          <a:lstStyle/>
          <a:p>
            <a:pPr algn="ctr"/>
            <a:r>
              <a:rPr lang="en-US" sz="3600" dirty="0"/>
              <a:t>New EU regulations pushing the technology</a:t>
            </a:r>
          </a:p>
        </p:txBody>
      </p:sp>
      <p:pic>
        <p:nvPicPr>
          <p:cNvPr id="7" name="Picture 6"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88936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958"/>
            <a:ext cx="10972800" cy="1143000"/>
          </a:xfrm>
        </p:spPr>
        <p:txBody>
          <a:bodyPr>
            <a:normAutofit/>
          </a:bodyPr>
          <a:lstStyle/>
          <a:p>
            <a:r>
              <a:rPr lang="en-US" sz="3600"/>
              <a:t>CIE DIS 025 International standard</a:t>
            </a:r>
          </a:p>
        </p:txBody>
      </p:sp>
      <p:pic>
        <p:nvPicPr>
          <p:cNvPr id="1025" name="Picture 1" descr="age2image181056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8512" y="1733797"/>
            <a:ext cx="7114976" cy="4191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23733" y="1049042"/>
            <a:ext cx="4509824" cy="646331"/>
          </a:xfrm>
          <a:prstGeom prst="rect">
            <a:avLst/>
          </a:prstGeom>
          <a:noFill/>
        </p:spPr>
        <p:txBody>
          <a:bodyPr wrap="none" rtlCol="0">
            <a:spAutoFit/>
          </a:bodyPr>
          <a:lstStyle/>
          <a:p>
            <a:pPr algn="ctr"/>
            <a:r>
              <a:rPr lang="en-US" dirty="0"/>
              <a:t>Globalizations calls for international standards</a:t>
            </a:r>
          </a:p>
          <a:p>
            <a:pPr algn="ctr"/>
            <a:r>
              <a:rPr lang="en-US" dirty="0"/>
              <a:t>Many of the most demanding requirements</a:t>
            </a:r>
          </a:p>
        </p:txBody>
      </p:sp>
      <p:sp>
        <p:nvSpPr>
          <p:cNvPr id="5" name="TextBox 4"/>
          <p:cNvSpPr txBox="1"/>
          <p:nvPr/>
        </p:nvSpPr>
        <p:spPr>
          <a:xfrm>
            <a:off x="4130013" y="6056544"/>
            <a:ext cx="3931974" cy="369332"/>
          </a:xfrm>
          <a:prstGeom prst="rect">
            <a:avLst/>
          </a:prstGeom>
          <a:noFill/>
        </p:spPr>
        <p:txBody>
          <a:bodyPr wrap="none" rtlCol="0">
            <a:spAutoFit/>
          </a:bodyPr>
          <a:lstStyle/>
          <a:p>
            <a:r>
              <a:rPr lang="en-US" dirty="0"/>
              <a:t>Lets compare LM79 with the new S 025</a:t>
            </a:r>
          </a:p>
        </p:txBody>
      </p:sp>
      <p:pic>
        <p:nvPicPr>
          <p:cNvPr id="7" name="Picture 6" descr="LogoFinished0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36612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7886" y="1381828"/>
            <a:ext cx="3762908" cy="4244560"/>
          </a:xfrm>
          <a:prstGeom prst="rect">
            <a:avLst/>
          </a:prstGeom>
        </p:spPr>
      </p:pic>
      <p:sp>
        <p:nvSpPr>
          <p:cNvPr id="2" name="Title 1"/>
          <p:cNvSpPr>
            <a:spLocks noGrp="1"/>
          </p:cNvSpPr>
          <p:nvPr>
            <p:ph type="title"/>
          </p:nvPr>
        </p:nvSpPr>
        <p:spPr>
          <a:xfrm>
            <a:off x="687090" y="-125226"/>
            <a:ext cx="10972800" cy="1143000"/>
          </a:xfrm>
        </p:spPr>
        <p:txBody>
          <a:bodyPr>
            <a:normAutofit/>
          </a:bodyPr>
          <a:lstStyle/>
          <a:p>
            <a:r>
              <a:rPr lang="en-US" sz="3600" dirty="0"/>
              <a:t>LM79 Standard</a:t>
            </a:r>
          </a:p>
        </p:txBody>
      </p:sp>
      <p:sp>
        <p:nvSpPr>
          <p:cNvPr id="5" name="TextBox 4"/>
          <p:cNvSpPr txBox="1"/>
          <p:nvPr/>
        </p:nvSpPr>
        <p:spPr>
          <a:xfrm>
            <a:off x="687090" y="1830765"/>
            <a:ext cx="5758891" cy="4801314"/>
          </a:xfrm>
          <a:prstGeom prst="rect">
            <a:avLst/>
          </a:prstGeom>
          <a:noFill/>
        </p:spPr>
        <p:txBody>
          <a:bodyPr wrap="square" rtlCol="0">
            <a:spAutoFit/>
          </a:bodyPr>
          <a:lstStyle/>
          <a:p>
            <a:r>
              <a:rPr lang="en-US" dirty="0"/>
              <a:t>Pros:</a:t>
            </a:r>
          </a:p>
          <a:p>
            <a:endParaRPr lang="en-US" dirty="0"/>
          </a:p>
          <a:p>
            <a:pPr marL="285750" indent="-285750">
              <a:buFont typeface="Arial" panose="020B0604020202020204" pitchFamily="34" charset="0"/>
              <a:buChar char="•"/>
            </a:pPr>
            <a:r>
              <a:rPr lang="en-US" dirty="0"/>
              <a:t>Lamp mounted in operating position</a:t>
            </a:r>
          </a:p>
          <a:p>
            <a:pPr marL="285750" indent="-285750">
              <a:buFont typeface="Arial" panose="020B0604020202020204" pitchFamily="34" charset="0"/>
              <a:buChar char="•"/>
            </a:pPr>
            <a:r>
              <a:rPr lang="en-US" dirty="0"/>
              <a:t>Both up and down measurements</a:t>
            </a:r>
          </a:p>
          <a:p>
            <a:pPr marL="285750" indent="-285750">
              <a:buFont typeface="Arial" panose="020B0604020202020204" pitchFamily="34" charset="0"/>
              <a:buChar char="•"/>
            </a:pPr>
            <a:r>
              <a:rPr lang="en-US" dirty="0"/>
              <a:t>Fluorescent + high pressure sodium lamp</a:t>
            </a:r>
          </a:p>
          <a:p>
            <a:pPr marL="285750" indent="-285750">
              <a:buFont typeface="Arial" panose="020B0604020202020204" pitchFamily="34" charset="0"/>
              <a:buChar char="•"/>
            </a:pPr>
            <a:endParaRPr lang="en-US" dirty="0"/>
          </a:p>
          <a:p>
            <a:r>
              <a:rPr lang="en-US" dirty="0"/>
              <a:t>Cons:</a:t>
            </a:r>
          </a:p>
          <a:p>
            <a:endParaRPr lang="en-US" dirty="0"/>
          </a:p>
          <a:p>
            <a:pPr marL="285750" indent="-285750">
              <a:buFontTx/>
              <a:buChar char="-"/>
            </a:pPr>
            <a:r>
              <a:rPr lang="en-US" dirty="0"/>
              <a:t>Takes a long time for a single measurement</a:t>
            </a:r>
          </a:p>
          <a:p>
            <a:pPr marL="285750" indent="-285750">
              <a:buFontTx/>
              <a:buChar char="-"/>
            </a:pPr>
            <a:r>
              <a:rPr lang="en-US" dirty="0"/>
              <a:t>Difficult to operate</a:t>
            </a:r>
          </a:p>
          <a:p>
            <a:pPr marL="285750" indent="-285750">
              <a:buFontTx/>
              <a:buChar char="-"/>
            </a:pPr>
            <a:r>
              <a:rPr lang="en-US" dirty="0"/>
              <a:t>Need a big black room</a:t>
            </a:r>
          </a:p>
          <a:p>
            <a:pPr marL="285750" indent="-285750">
              <a:buFontTx/>
              <a:buChar char="-"/>
            </a:pPr>
            <a:r>
              <a:rPr lang="en-US" dirty="0"/>
              <a:t>Large footprint + rack</a:t>
            </a:r>
          </a:p>
          <a:p>
            <a:pPr marL="285750" indent="-285750">
              <a:buFontTx/>
              <a:buChar char="-"/>
            </a:pPr>
            <a:r>
              <a:rPr lang="en-US" dirty="0"/>
              <a:t>Stray light can occur</a:t>
            </a:r>
          </a:p>
          <a:p>
            <a:pPr marL="285750" indent="-285750">
              <a:buFontTx/>
              <a:buChar char="-"/>
            </a:pPr>
            <a:r>
              <a:rPr lang="en-US" dirty="0"/>
              <a:t>Long distance to sensor (mirror)</a:t>
            </a:r>
          </a:p>
          <a:p>
            <a:pPr marL="285750" indent="-285750">
              <a:buFontTx/>
              <a:buChar char="-"/>
            </a:pPr>
            <a:r>
              <a:rPr lang="en-US" dirty="0"/>
              <a:t>Nearfield goniometer not recognized by any standard</a:t>
            </a:r>
          </a:p>
          <a:p>
            <a:pPr marL="285750" indent="-285750">
              <a:buFontTx/>
              <a:buChar char="-"/>
            </a:pPr>
            <a:r>
              <a:rPr lang="en-US" dirty="0"/>
              <a:t>Difficult to include spectrometer</a:t>
            </a:r>
          </a:p>
          <a:p>
            <a:pPr marL="285750" indent="-285750">
              <a:buFontTx/>
              <a:buChar char="-"/>
            </a:pP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9758" y="1478606"/>
            <a:ext cx="3089565" cy="4051003"/>
          </a:xfrm>
          <a:prstGeom prst="rect">
            <a:avLst/>
          </a:prstGeom>
        </p:spPr>
      </p:pic>
      <p:sp>
        <p:nvSpPr>
          <p:cNvPr id="8" name="TextBox 7"/>
          <p:cNvSpPr txBox="1"/>
          <p:nvPr/>
        </p:nvSpPr>
        <p:spPr>
          <a:xfrm>
            <a:off x="5828849" y="1015135"/>
            <a:ext cx="1940981" cy="369332"/>
          </a:xfrm>
          <a:prstGeom prst="rect">
            <a:avLst/>
          </a:prstGeom>
          <a:noFill/>
        </p:spPr>
        <p:txBody>
          <a:bodyPr wrap="none" rtlCol="0">
            <a:spAutoFit/>
          </a:bodyPr>
          <a:lstStyle/>
          <a:p>
            <a:r>
              <a:rPr lang="en-US"/>
              <a:t>Mirror goniometer</a:t>
            </a:r>
          </a:p>
        </p:txBody>
      </p:sp>
      <p:sp>
        <p:nvSpPr>
          <p:cNvPr id="9" name="TextBox 8"/>
          <p:cNvSpPr txBox="1"/>
          <p:nvPr/>
        </p:nvSpPr>
        <p:spPr>
          <a:xfrm>
            <a:off x="9322231" y="1024026"/>
            <a:ext cx="2201180" cy="369332"/>
          </a:xfrm>
          <a:prstGeom prst="rect">
            <a:avLst/>
          </a:prstGeom>
          <a:noFill/>
        </p:spPr>
        <p:txBody>
          <a:bodyPr wrap="none" rtlCol="0">
            <a:spAutoFit/>
          </a:bodyPr>
          <a:lstStyle/>
          <a:p>
            <a:r>
              <a:rPr lang="en-US"/>
              <a:t>Nearfield goniometer</a:t>
            </a:r>
          </a:p>
        </p:txBody>
      </p:sp>
      <p:sp>
        <p:nvSpPr>
          <p:cNvPr id="3" name="TextBox 2"/>
          <p:cNvSpPr txBox="1"/>
          <p:nvPr/>
        </p:nvSpPr>
        <p:spPr>
          <a:xfrm>
            <a:off x="687090" y="891418"/>
            <a:ext cx="4570656" cy="923330"/>
          </a:xfrm>
          <a:prstGeom prst="rect">
            <a:avLst/>
          </a:prstGeom>
          <a:noFill/>
        </p:spPr>
        <p:txBody>
          <a:bodyPr wrap="square" rtlCol="0">
            <a:spAutoFit/>
          </a:bodyPr>
          <a:lstStyle/>
          <a:p>
            <a:r>
              <a:rPr lang="en-US" dirty="0"/>
              <a:t>Old requirement of LM79 is more strict than S 025, due to big change in fluorescent and high pressure sodium lamp </a:t>
            </a:r>
          </a:p>
        </p:txBody>
      </p:sp>
      <p:pic>
        <p:nvPicPr>
          <p:cNvPr id="10" name="Picture 9"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962172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820"/>
            <a:ext cx="10972800" cy="1143000"/>
          </a:xfrm>
        </p:spPr>
        <p:txBody>
          <a:bodyPr>
            <a:normAutofit/>
          </a:bodyPr>
          <a:lstStyle/>
          <a:p>
            <a:r>
              <a:rPr lang="en-US" sz="3600"/>
              <a:t>Mirror Goniometer setup</a:t>
            </a:r>
          </a:p>
        </p:txBody>
      </p:sp>
      <p:pic>
        <p:nvPicPr>
          <p:cNvPr id="4" name="Picture 3"/>
          <p:cNvPicPr>
            <a:picLocks noChangeAspect="1"/>
          </p:cNvPicPr>
          <p:nvPr/>
        </p:nvPicPr>
        <p:blipFill>
          <a:blip r:embed="rId3"/>
          <a:stretch>
            <a:fillRect/>
          </a:stretch>
        </p:blipFill>
        <p:spPr>
          <a:xfrm rot="-60000">
            <a:off x="260888" y="1644571"/>
            <a:ext cx="11670224" cy="3606099"/>
          </a:xfrm>
          <a:prstGeom prst="rect">
            <a:avLst/>
          </a:prstGeom>
        </p:spPr>
      </p:pic>
      <p:sp>
        <p:nvSpPr>
          <p:cNvPr id="3" name="TextBox 2"/>
          <p:cNvSpPr txBox="1"/>
          <p:nvPr/>
        </p:nvSpPr>
        <p:spPr>
          <a:xfrm>
            <a:off x="3459284" y="5495729"/>
            <a:ext cx="5273431" cy="369332"/>
          </a:xfrm>
          <a:prstGeom prst="rect">
            <a:avLst/>
          </a:prstGeom>
          <a:noFill/>
        </p:spPr>
        <p:txBody>
          <a:bodyPr wrap="none" rtlCol="0">
            <a:spAutoFit/>
          </a:bodyPr>
          <a:lstStyle/>
          <a:p>
            <a:r>
              <a:rPr lang="en-US" dirty="0"/>
              <a:t>Mirror goniometers are not easy to operate and install</a:t>
            </a:r>
          </a:p>
        </p:txBody>
      </p:sp>
      <p:pic>
        <p:nvPicPr>
          <p:cNvPr id="5" name="Picture 4" descr="LogoFinished0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63010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408" y="117884"/>
            <a:ext cx="10972800" cy="674596"/>
          </a:xfrm>
        </p:spPr>
        <p:txBody>
          <a:bodyPr>
            <a:normAutofit/>
          </a:bodyPr>
          <a:lstStyle/>
          <a:p>
            <a:r>
              <a:rPr lang="en-US" sz="3600" dirty="0"/>
              <a:t>CIE DIS 025 Standard</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3903" y="1313205"/>
            <a:ext cx="7160305" cy="4542931"/>
          </a:xfrm>
          <a:prstGeom prst="rect">
            <a:avLst/>
          </a:prstGeom>
        </p:spPr>
      </p:pic>
      <p:sp>
        <p:nvSpPr>
          <p:cNvPr id="58" name="Circular Arrow 57"/>
          <p:cNvSpPr/>
          <p:nvPr/>
        </p:nvSpPr>
        <p:spPr>
          <a:xfrm rot="5249678">
            <a:off x="5808480" y="2791113"/>
            <a:ext cx="256305" cy="471599"/>
          </a:xfrm>
          <a:prstGeom prst="circularArrow">
            <a:avLst>
              <a:gd name="adj1" fmla="val 800"/>
              <a:gd name="adj2" fmla="val 1672434"/>
              <a:gd name="adj3" fmla="val 18015148"/>
              <a:gd name="adj4" fmla="val 5185451"/>
              <a:gd name="adj5" fmla="val 742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418917" y="1709551"/>
            <a:ext cx="5758891" cy="5078313"/>
          </a:xfrm>
          <a:prstGeom prst="rect">
            <a:avLst/>
          </a:prstGeom>
          <a:noFill/>
        </p:spPr>
        <p:txBody>
          <a:bodyPr wrap="square" rtlCol="0">
            <a:spAutoFit/>
          </a:bodyPr>
          <a:lstStyle/>
          <a:p>
            <a:r>
              <a:rPr lang="en-US" dirty="0"/>
              <a:t>Pros:</a:t>
            </a:r>
          </a:p>
          <a:p>
            <a:endParaRPr lang="en-US" dirty="0"/>
          </a:p>
          <a:p>
            <a:pPr marL="285750" indent="-285750">
              <a:buFont typeface="Arial" panose="020B0604020202020204" pitchFamily="34" charset="0"/>
              <a:buChar char="•"/>
            </a:pPr>
            <a:r>
              <a:rPr lang="en-US" dirty="0"/>
              <a:t>DUT in non-operating position</a:t>
            </a:r>
          </a:p>
          <a:p>
            <a:pPr marL="285750" indent="-285750">
              <a:buFont typeface="Arial" panose="020B0604020202020204" pitchFamily="34" charset="0"/>
              <a:buChar char="•"/>
            </a:pPr>
            <a:r>
              <a:rPr lang="en-US" dirty="0"/>
              <a:t>Easy to operate</a:t>
            </a:r>
          </a:p>
          <a:p>
            <a:pPr marL="285750" indent="-285750">
              <a:buFont typeface="Arial" panose="020B0604020202020204" pitchFamily="34" charset="0"/>
              <a:buChar char="•"/>
            </a:pPr>
            <a:r>
              <a:rPr lang="en-US" dirty="0"/>
              <a:t>Fast measurements</a:t>
            </a:r>
          </a:p>
          <a:p>
            <a:pPr marL="285750" indent="-285750">
              <a:buFont typeface="Arial" panose="020B0604020202020204" pitchFamily="34" charset="0"/>
              <a:buChar char="•"/>
            </a:pPr>
            <a:r>
              <a:rPr lang="en-US" dirty="0"/>
              <a:t>No need for a black room</a:t>
            </a:r>
          </a:p>
          <a:p>
            <a:pPr marL="285750" indent="-285750">
              <a:buFont typeface="Arial" panose="020B0604020202020204" pitchFamily="34" charset="0"/>
              <a:buChar char="•"/>
            </a:pPr>
            <a:r>
              <a:rPr lang="en-US" dirty="0"/>
              <a:t>Small footprint</a:t>
            </a:r>
          </a:p>
          <a:p>
            <a:pPr marL="285750" indent="-285750">
              <a:buFont typeface="Arial" panose="020B0604020202020204" pitchFamily="34" charset="0"/>
              <a:buChar char="•"/>
            </a:pPr>
            <a:r>
              <a:rPr lang="en-US" dirty="0"/>
              <a:t>Can operate in ambient light</a:t>
            </a:r>
          </a:p>
          <a:p>
            <a:pPr marL="285750" indent="-285750">
              <a:buFont typeface="Arial" panose="020B0604020202020204" pitchFamily="34" charset="0"/>
              <a:buChar char="•"/>
            </a:pPr>
            <a:r>
              <a:rPr lang="en-US" dirty="0"/>
              <a:t>No big racks</a:t>
            </a:r>
          </a:p>
          <a:p>
            <a:pPr marL="285750" indent="-285750">
              <a:buFont typeface="Arial" panose="020B0604020202020204" pitchFamily="34" charset="0"/>
              <a:buChar char="•"/>
            </a:pPr>
            <a:r>
              <a:rPr lang="en-US" dirty="0"/>
              <a:t>Only a computer is needed</a:t>
            </a:r>
          </a:p>
          <a:p>
            <a:pPr marL="285750" indent="-285750">
              <a:buFont typeface="Arial" panose="020B0604020202020204" pitchFamily="34" charset="0"/>
              <a:buChar char="•"/>
            </a:pPr>
            <a:endParaRPr lang="en-US" dirty="0"/>
          </a:p>
          <a:p>
            <a:r>
              <a:rPr lang="en-US" dirty="0"/>
              <a:t>Cons:</a:t>
            </a:r>
          </a:p>
          <a:p>
            <a:endParaRPr lang="en-US" dirty="0"/>
          </a:p>
          <a:p>
            <a:pPr marL="285750" indent="-285750">
              <a:buFontTx/>
              <a:buChar char="-"/>
            </a:pPr>
            <a:r>
              <a:rPr lang="en-US" dirty="0"/>
              <a:t>Lamp is being rotated</a:t>
            </a:r>
          </a:p>
          <a:p>
            <a:pPr marL="285750" indent="-285750">
              <a:buFontTx/>
              <a:buChar char="-"/>
            </a:pPr>
            <a:r>
              <a:rPr lang="en-US" dirty="0"/>
              <a:t>Stray light can occur</a:t>
            </a:r>
          </a:p>
          <a:p>
            <a:pPr marL="285750" indent="-285750">
              <a:buFontTx/>
              <a:buChar char="-"/>
            </a:pPr>
            <a:r>
              <a:rPr lang="en-US" dirty="0"/>
              <a:t>Long distance to sensor</a:t>
            </a:r>
          </a:p>
          <a:p>
            <a:pPr marL="285750" indent="-285750">
              <a:buFontTx/>
              <a:buChar char="-"/>
            </a:pPr>
            <a:endParaRPr lang="en-US" dirty="0"/>
          </a:p>
          <a:p>
            <a:pPr marL="285750" indent="-285750">
              <a:buFontTx/>
              <a:buChar char="-"/>
            </a:pPr>
            <a:endParaRPr lang="en-US" dirty="0"/>
          </a:p>
        </p:txBody>
      </p:sp>
      <p:cxnSp>
        <p:nvCxnSpPr>
          <p:cNvPr id="61" name="Straight Arrow Connector 60"/>
          <p:cNvCxnSpPr/>
          <p:nvPr/>
        </p:nvCxnSpPr>
        <p:spPr>
          <a:xfrm flipH="1" flipV="1">
            <a:off x="6177808" y="1790054"/>
            <a:ext cx="4585765" cy="17978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851713" y="2138766"/>
            <a:ext cx="1859797" cy="338554"/>
          </a:xfrm>
          <a:prstGeom prst="rect">
            <a:avLst/>
          </a:prstGeom>
          <a:noFill/>
        </p:spPr>
        <p:txBody>
          <a:bodyPr wrap="square" rtlCol="0">
            <a:spAutoFit/>
          </a:bodyPr>
          <a:lstStyle/>
          <a:p>
            <a:r>
              <a:rPr lang="en-US" sz="1600"/>
              <a:t>Lamp </a:t>
            </a:r>
            <a:r>
              <a:rPr lang="en-US" sz="1600" err="1"/>
              <a:t>dia</a:t>
            </a:r>
            <a:r>
              <a:rPr lang="en-US" sz="1600"/>
              <a:t> x 5 - 15</a:t>
            </a:r>
          </a:p>
        </p:txBody>
      </p:sp>
      <p:sp>
        <p:nvSpPr>
          <p:cNvPr id="64" name="TextBox 63"/>
          <p:cNvSpPr txBox="1"/>
          <p:nvPr/>
        </p:nvSpPr>
        <p:spPr>
          <a:xfrm>
            <a:off x="4815575" y="4889715"/>
            <a:ext cx="3008068" cy="369332"/>
          </a:xfrm>
          <a:prstGeom prst="rect">
            <a:avLst/>
          </a:prstGeom>
          <a:noFill/>
        </p:spPr>
        <p:txBody>
          <a:bodyPr wrap="none" rtlCol="0">
            <a:spAutoFit/>
          </a:bodyPr>
          <a:lstStyle/>
          <a:p>
            <a:r>
              <a:rPr lang="en-US" dirty="0"/>
              <a:t>Type-C Horizontal Goniometer</a:t>
            </a:r>
          </a:p>
        </p:txBody>
      </p:sp>
      <p:pic>
        <p:nvPicPr>
          <p:cNvPr id="66" name="Picture 65"/>
          <p:cNvPicPr/>
          <p:nvPr/>
        </p:nvPicPr>
        <p:blipFill>
          <a:blip r:embed="rId4" cstate="email">
            <a:alphaModFix amt="47000"/>
            <a:extLst>
              <a:ext uri="{BEBA8EAE-BF5A-486C-A8C5-ECC9F3942E4B}">
                <a14:imgProps xmlns:a14="http://schemas.microsoft.com/office/drawing/2010/main">
                  <a14:imgLayer r:embed="rId5">
                    <a14:imgEffect>
                      <a14:backgroundRemoval t="167" b="100000" l="0" r="99833"/>
                    </a14:imgEffect>
                  </a14:imgLayer>
                </a14:imgProps>
              </a:ext>
              <a:ext uri="{28A0092B-C50C-407E-A947-70E740481C1C}">
                <a14:useLocalDpi xmlns:a14="http://schemas.microsoft.com/office/drawing/2010/main"/>
              </a:ext>
            </a:extLst>
          </a:blip>
          <a:stretch>
            <a:fillRect/>
          </a:stretch>
        </p:blipFill>
        <p:spPr>
          <a:xfrm rot="2504809">
            <a:off x="4906775" y="531009"/>
            <a:ext cx="1804892" cy="2247406"/>
          </a:xfrm>
          <a:prstGeom prst="rect">
            <a:avLst/>
          </a:prstGeom>
        </p:spPr>
      </p:pic>
      <p:sp>
        <p:nvSpPr>
          <p:cNvPr id="7" name="Circular Arrow 6"/>
          <p:cNvSpPr/>
          <p:nvPr/>
        </p:nvSpPr>
        <p:spPr>
          <a:xfrm rot="21230866">
            <a:off x="5623343" y="1415288"/>
            <a:ext cx="512431" cy="526677"/>
          </a:xfrm>
          <a:prstGeom prst="circularArrow">
            <a:avLst>
              <a:gd name="adj1" fmla="val 800"/>
              <a:gd name="adj2" fmla="val 1672434"/>
              <a:gd name="adj3" fmla="val 18015148"/>
              <a:gd name="adj4" fmla="val 5185451"/>
              <a:gd name="adj5" fmla="val 742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18917" y="1101027"/>
            <a:ext cx="3016769" cy="646331"/>
          </a:xfrm>
          <a:prstGeom prst="rect">
            <a:avLst/>
          </a:prstGeom>
          <a:noFill/>
        </p:spPr>
        <p:txBody>
          <a:bodyPr wrap="square" rtlCol="0">
            <a:spAutoFit/>
          </a:bodyPr>
          <a:lstStyle/>
          <a:p>
            <a:r>
              <a:rPr lang="en-US" b="1" dirty="0"/>
              <a:t>New standard now allows for movement of LED lamps</a:t>
            </a:r>
          </a:p>
        </p:txBody>
      </p:sp>
      <p:pic>
        <p:nvPicPr>
          <p:cNvPr id="12" name="Picture 11" descr="LogoFinished0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120380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13" y="-143816"/>
            <a:ext cx="10972800" cy="1143000"/>
          </a:xfrm>
        </p:spPr>
        <p:txBody>
          <a:bodyPr>
            <a:normAutofit/>
          </a:bodyPr>
          <a:lstStyle/>
          <a:p>
            <a:r>
              <a:rPr lang="en-US" sz="3600"/>
              <a:t>Measurement environment</a:t>
            </a:r>
          </a:p>
        </p:txBody>
      </p:sp>
      <p:pic>
        <p:nvPicPr>
          <p:cNvPr id="3" name="Picture 2" descr="Room Render II 0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08" y="1581375"/>
            <a:ext cx="6915296" cy="4610197"/>
          </a:xfrm>
          <a:prstGeom prst="rect">
            <a:avLst/>
          </a:prstGeom>
          <a:noFill/>
          <a:ln>
            <a:noFill/>
          </a:ln>
        </p:spPr>
      </p:pic>
      <p:pic>
        <p:nvPicPr>
          <p:cNvPr id="4" name="Picture 3" descr="LabSpion - Room with door II 0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6696" y="1971530"/>
            <a:ext cx="6529249" cy="4093355"/>
          </a:xfrm>
          <a:prstGeom prst="rect">
            <a:avLst/>
          </a:prstGeom>
          <a:noFill/>
          <a:ln>
            <a:noFill/>
          </a:ln>
        </p:spPr>
      </p:pic>
      <p:sp>
        <p:nvSpPr>
          <p:cNvPr id="5" name="TextBox 4"/>
          <p:cNvSpPr txBox="1"/>
          <p:nvPr/>
        </p:nvSpPr>
        <p:spPr>
          <a:xfrm>
            <a:off x="395207" y="1035004"/>
            <a:ext cx="5001489" cy="646331"/>
          </a:xfrm>
          <a:prstGeom prst="rect">
            <a:avLst/>
          </a:prstGeom>
          <a:noFill/>
        </p:spPr>
        <p:txBody>
          <a:bodyPr wrap="square" rtlCol="0">
            <a:spAutoFit/>
          </a:bodyPr>
          <a:lstStyle/>
          <a:p>
            <a:r>
              <a:rPr lang="en-US" dirty="0"/>
              <a:t>Black room is now only necessary around the goniometer, using a directional sensor.</a:t>
            </a:r>
          </a:p>
        </p:txBody>
      </p:sp>
      <p:pic>
        <p:nvPicPr>
          <p:cNvPr id="6" name="Picture 5"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17034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47" y="-139087"/>
            <a:ext cx="10972800" cy="1143000"/>
          </a:xfrm>
        </p:spPr>
        <p:txBody>
          <a:bodyPr>
            <a:normAutofit/>
          </a:bodyPr>
          <a:lstStyle/>
          <a:p>
            <a:r>
              <a:rPr lang="en-US" sz="3600"/>
              <a:t>Horizontal measurement correction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4004" y="2838521"/>
            <a:ext cx="1232164" cy="510612"/>
          </a:xfrm>
          <a:prstGeom prst="rect">
            <a:avLst/>
          </a:prstGeom>
        </p:spPr>
      </p:pic>
      <p:sp>
        <p:nvSpPr>
          <p:cNvPr id="5" name="Trapezoid 4"/>
          <p:cNvSpPr/>
          <p:nvPr/>
        </p:nvSpPr>
        <p:spPr>
          <a:xfrm>
            <a:off x="6560130" y="3294624"/>
            <a:ext cx="1379913" cy="2407524"/>
          </a:xfrm>
          <a:prstGeom prst="trapezoid">
            <a:avLst/>
          </a:prstGeom>
          <a:gradFill flip="none" rotWithShape="1">
            <a:gsLst>
              <a:gs pos="48000">
                <a:srgbClr val="FFFF00">
                  <a:lumMod val="79000"/>
                  <a:lumOff val="21000"/>
                </a:srgbClr>
              </a:gs>
              <a:gs pos="28000">
                <a:schemeClr val="bg1"/>
              </a:gs>
              <a:gs pos="56000">
                <a:srgbClr val="FFFF00"/>
              </a:gs>
              <a:gs pos="71000">
                <a:srgbClr val="FFC000"/>
              </a:gs>
            </a:gsLst>
            <a:path path="circle">
              <a:fillToRect l="50000" t="-80000" r="50000" b="180000"/>
            </a:path>
            <a:tileRect/>
          </a:gradFill>
          <a:ln>
            <a:gradFill flip="none" rotWithShape="1">
              <a:gsLst>
                <a:gs pos="0">
                  <a:schemeClr val="bg1"/>
                </a:gs>
                <a:gs pos="74000">
                  <a:schemeClr val="accent3">
                    <a:lumMod val="0"/>
                    <a:lumOff val="100000"/>
                  </a:schemeClr>
                </a:gs>
                <a:gs pos="99000">
                  <a:schemeClr val="bg1"/>
                </a:gs>
              </a:gsLst>
              <a:path path="circle">
                <a:fillToRect l="50000" t="-80000" r="50000" b="18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382736" y="2308392"/>
            <a:ext cx="1232164" cy="510612"/>
          </a:xfrm>
          <a:prstGeom prst="rect">
            <a:avLst/>
          </a:prstGeom>
        </p:spPr>
      </p:pic>
      <p:sp>
        <p:nvSpPr>
          <p:cNvPr id="11" name="Trapezoid 10"/>
          <p:cNvSpPr/>
          <p:nvPr/>
        </p:nvSpPr>
        <p:spPr>
          <a:xfrm rot="16200000">
            <a:off x="8694055" y="1359936"/>
            <a:ext cx="1379913" cy="2407524"/>
          </a:xfrm>
          <a:prstGeom prst="trapezoid">
            <a:avLst/>
          </a:prstGeom>
          <a:gradFill flip="none" rotWithShape="1">
            <a:gsLst>
              <a:gs pos="48000">
                <a:srgbClr val="FFFF00">
                  <a:lumMod val="79000"/>
                  <a:lumOff val="21000"/>
                </a:srgbClr>
              </a:gs>
              <a:gs pos="28000">
                <a:schemeClr val="bg1"/>
              </a:gs>
              <a:gs pos="56000">
                <a:srgbClr val="FFFF00"/>
              </a:gs>
              <a:gs pos="71000">
                <a:srgbClr val="FFC000"/>
              </a:gs>
            </a:gsLst>
            <a:path path="circle">
              <a:fillToRect l="50000" t="-80000" r="50000" b="180000"/>
            </a:path>
            <a:tileRect/>
          </a:gradFill>
          <a:ln>
            <a:gradFill flip="none" rotWithShape="1">
              <a:gsLst>
                <a:gs pos="0">
                  <a:schemeClr val="bg1"/>
                </a:gs>
                <a:gs pos="74000">
                  <a:schemeClr val="accent3">
                    <a:lumMod val="0"/>
                    <a:lumOff val="100000"/>
                  </a:schemeClr>
                </a:gs>
                <a:gs pos="99000">
                  <a:schemeClr val="bg1"/>
                </a:gs>
              </a:gsLst>
              <a:path path="circle">
                <a:fillToRect l="50000" t="-80000" r="50000" b="18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12" name="Group 11"/>
          <p:cNvGrpSpPr/>
          <p:nvPr/>
        </p:nvGrpSpPr>
        <p:grpSpPr>
          <a:xfrm rot="16200000">
            <a:off x="10523701" y="2410346"/>
            <a:ext cx="593766" cy="306701"/>
            <a:chOff x="8193974" y="6141600"/>
            <a:chExt cx="593766" cy="306701"/>
          </a:xfrm>
        </p:grpSpPr>
        <p:sp>
          <p:nvSpPr>
            <p:cNvPr id="13" name="Rectangle 12"/>
            <p:cNvSpPr/>
            <p:nvPr/>
          </p:nvSpPr>
          <p:spPr>
            <a:xfrm>
              <a:off x="8193974" y="6222670"/>
              <a:ext cx="593766" cy="2256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30400" y="6141600"/>
              <a:ext cx="3240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Bent Arrow 15"/>
          <p:cNvSpPr/>
          <p:nvPr/>
        </p:nvSpPr>
        <p:spPr>
          <a:xfrm>
            <a:off x="7197324" y="2466752"/>
            <a:ext cx="287997" cy="325493"/>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p:cNvCxnSpPr/>
          <p:nvPr/>
        </p:nvCxnSpPr>
        <p:spPr>
          <a:xfrm>
            <a:off x="8732874" y="3820633"/>
            <a:ext cx="7089" cy="886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690344" y="4657062"/>
            <a:ext cx="1332614" cy="851"/>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846288" y="4111256"/>
            <a:ext cx="1134140" cy="349088"/>
          </a:xfrm>
          <a:custGeom>
            <a:avLst/>
            <a:gdLst>
              <a:gd name="connsiteX0" fmla="*/ 0 w 1134140"/>
              <a:gd name="connsiteY0" fmla="*/ 0 h 349088"/>
              <a:gd name="connsiteX1" fmla="*/ 283535 w 1134140"/>
              <a:gd name="connsiteY1" fmla="*/ 226828 h 349088"/>
              <a:gd name="connsiteX2" fmla="*/ 588335 w 1134140"/>
              <a:gd name="connsiteY2" fmla="*/ 241004 h 349088"/>
              <a:gd name="connsiteX3" fmla="*/ 857693 w 1134140"/>
              <a:gd name="connsiteY3" fmla="*/ 326065 h 349088"/>
              <a:gd name="connsiteX4" fmla="*/ 1134140 w 1134140"/>
              <a:gd name="connsiteY4" fmla="*/ 347330 h 34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140" h="349088">
                <a:moveTo>
                  <a:pt x="0" y="0"/>
                </a:moveTo>
                <a:cubicBezTo>
                  <a:pt x="92739" y="93330"/>
                  <a:pt x="185479" y="186661"/>
                  <a:pt x="283535" y="226828"/>
                </a:cubicBezTo>
                <a:cubicBezTo>
                  <a:pt x="381591" y="266995"/>
                  <a:pt x="492642" y="224464"/>
                  <a:pt x="588335" y="241004"/>
                </a:cubicBezTo>
                <a:cubicBezTo>
                  <a:pt x="684028" y="257544"/>
                  <a:pt x="766726" y="308344"/>
                  <a:pt x="857693" y="326065"/>
                </a:cubicBezTo>
                <a:cubicBezTo>
                  <a:pt x="948660" y="343786"/>
                  <a:pt x="1052624" y="353237"/>
                  <a:pt x="1134140" y="3473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732107" y="4967163"/>
            <a:ext cx="2589405" cy="646331"/>
          </a:xfrm>
          <a:prstGeom prst="rect">
            <a:avLst/>
          </a:prstGeom>
          <a:noFill/>
        </p:spPr>
        <p:txBody>
          <a:bodyPr wrap="square" rtlCol="0">
            <a:spAutoFit/>
          </a:bodyPr>
          <a:lstStyle/>
          <a:p>
            <a:r>
              <a:rPr lang="en-US" dirty="0"/>
              <a:t>But the drop in lumen is no more than 0 </a:t>
            </a:r>
            <a:r>
              <a:rPr lang="mr-IN" dirty="0"/>
              <a:t>–</a:t>
            </a:r>
            <a:r>
              <a:rPr lang="en-US" dirty="0"/>
              <a:t> 1.2%</a:t>
            </a:r>
          </a:p>
        </p:txBody>
      </p:sp>
      <p:sp>
        <p:nvSpPr>
          <p:cNvPr id="25" name="TextBox 24"/>
          <p:cNvSpPr txBox="1"/>
          <p:nvPr/>
        </p:nvSpPr>
        <p:spPr>
          <a:xfrm>
            <a:off x="8488326" y="3588599"/>
            <a:ext cx="503274" cy="261610"/>
          </a:xfrm>
          <a:prstGeom prst="rect">
            <a:avLst/>
          </a:prstGeom>
          <a:noFill/>
        </p:spPr>
        <p:txBody>
          <a:bodyPr wrap="square" rtlCol="0">
            <a:spAutoFit/>
          </a:bodyPr>
          <a:lstStyle/>
          <a:p>
            <a:r>
              <a:rPr lang="en-US" sz="1100"/>
              <a:t>Lm</a:t>
            </a:r>
          </a:p>
        </p:txBody>
      </p:sp>
      <p:sp>
        <p:nvSpPr>
          <p:cNvPr id="26" name="TextBox 25"/>
          <p:cNvSpPr txBox="1"/>
          <p:nvPr/>
        </p:nvSpPr>
        <p:spPr>
          <a:xfrm>
            <a:off x="9976883" y="4590023"/>
            <a:ext cx="503274" cy="261610"/>
          </a:xfrm>
          <a:prstGeom prst="rect">
            <a:avLst/>
          </a:prstGeom>
          <a:noFill/>
        </p:spPr>
        <p:txBody>
          <a:bodyPr wrap="square" rtlCol="0">
            <a:spAutoFit/>
          </a:bodyPr>
          <a:lstStyle/>
          <a:p>
            <a:r>
              <a:rPr lang="en-US" sz="1100"/>
              <a:t>min</a:t>
            </a:r>
          </a:p>
        </p:txBody>
      </p:sp>
      <p:pic>
        <p:nvPicPr>
          <p:cNvPr id="27" name="Picture 2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5262" y="3026604"/>
            <a:ext cx="2856596" cy="2675544"/>
          </a:xfrm>
          <a:prstGeom prst="rect">
            <a:avLst/>
          </a:prstGeom>
        </p:spPr>
      </p:pic>
      <p:sp>
        <p:nvSpPr>
          <p:cNvPr id="31" name="TextBox 30"/>
          <p:cNvSpPr txBox="1"/>
          <p:nvPr/>
        </p:nvSpPr>
        <p:spPr>
          <a:xfrm>
            <a:off x="320359" y="1174756"/>
            <a:ext cx="5758891" cy="1754326"/>
          </a:xfrm>
          <a:prstGeom prst="rect">
            <a:avLst/>
          </a:prstGeom>
          <a:noFill/>
        </p:spPr>
        <p:txBody>
          <a:bodyPr wrap="square" rtlCol="0">
            <a:spAutoFit/>
          </a:bodyPr>
          <a:lstStyle/>
          <a:p>
            <a:r>
              <a:rPr lang="en-US" dirty="0"/>
              <a:t>Monitoring the lamp from operating position</a:t>
            </a:r>
          </a:p>
          <a:p>
            <a:endParaRPr lang="en-US" dirty="0"/>
          </a:p>
          <a:p>
            <a:pPr marL="285750" indent="-285750">
              <a:buFont typeface="Arial" charset="0"/>
              <a:buChar char="•"/>
            </a:pPr>
            <a:r>
              <a:rPr lang="en-US" dirty="0"/>
              <a:t>Stabilize in operating position</a:t>
            </a:r>
          </a:p>
          <a:p>
            <a:pPr marL="285750" indent="-285750">
              <a:buFont typeface="Arial" charset="0"/>
              <a:buChar char="•"/>
            </a:pPr>
            <a:r>
              <a:rPr lang="en-US" dirty="0"/>
              <a:t>Move to measuring position</a:t>
            </a:r>
          </a:p>
          <a:p>
            <a:pPr marL="285750" indent="-285750">
              <a:buFont typeface="Arial" charset="0"/>
              <a:buChar char="•"/>
            </a:pPr>
            <a:r>
              <a:rPr lang="en-US" dirty="0"/>
              <a:t>Measure the change in output</a:t>
            </a:r>
          </a:p>
          <a:p>
            <a:pPr marL="285750" indent="-285750">
              <a:buFontTx/>
              <a:buChar char="-"/>
            </a:pPr>
            <a:endParaRPr lang="en-US" dirty="0"/>
          </a:p>
        </p:txBody>
      </p:sp>
      <p:sp>
        <p:nvSpPr>
          <p:cNvPr id="32" name="TextBox 31"/>
          <p:cNvSpPr txBox="1"/>
          <p:nvPr/>
        </p:nvSpPr>
        <p:spPr>
          <a:xfrm>
            <a:off x="681723" y="4851633"/>
            <a:ext cx="2855012" cy="923330"/>
          </a:xfrm>
          <a:prstGeom prst="rect">
            <a:avLst/>
          </a:prstGeom>
          <a:noFill/>
        </p:spPr>
        <p:txBody>
          <a:bodyPr wrap="none" rtlCol="0">
            <a:spAutoFit/>
          </a:bodyPr>
          <a:lstStyle/>
          <a:p>
            <a:r>
              <a:rPr lang="en-US" dirty="0"/>
              <a:t>High power lamps with </a:t>
            </a:r>
          </a:p>
          <a:p>
            <a:r>
              <a:rPr lang="en-US" dirty="0"/>
              <a:t>directional heatsinks tend to</a:t>
            </a:r>
          </a:p>
          <a:p>
            <a:r>
              <a:rPr lang="en-US" dirty="0"/>
              <a:t>change the most</a:t>
            </a:r>
          </a:p>
        </p:txBody>
      </p:sp>
      <p:pic>
        <p:nvPicPr>
          <p:cNvPr id="21" name="Picture 20"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84703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2302" y="960438"/>
            <a:ext cx="7352880" cy="5017331"/>
          </a:xfrm>
          <a:prstGeom prst="rect">
            <a:avLst/>
          </a:prstGeom>
        </p:spPr>
      </p:pic>
      <p:sp>
        <p:nvSpPr>
          <p:cNvPr id="2" name="Title 1"/>
          <p:cNvSpPr>
            <a:spLocks noGrp="1"/>
          </p:cNvSpPr>
          <p:nvPr>
            <p:ph type="title"/>
          </p:nvPr>
        </p:nvSpPr>
        <p:spPr>
          <a:xfrm>
            <a:off x="609599" y="-128318"/>
            <a:ext cx="10972800" cy="1143000"/>
          </a:xfrm>
        </p:spPr>
        <p:txBody>
          <a:bodyPr>
            <a:normAutofit/>
          </a:bodyPr>
          <a:lstStyle/>
          <a:p>
            <a:r>
              <a:rPr lang="en-US" sz="3600"/>
              <a:t>Deviation in lumen</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6035" y="5781951"/>
            <a:ext cx="687307" cy="85304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3807" y="5798366"/>
            <a:ext cx="1067985" cy="492315"/>
          </a:xfrm>
          <a:prstGeom prst="rect">
            <a:avLst/>
          </a:prstGeom>
        </p:spPr>
      </p:pic>
      <p:sp>
        <p:nvSpPr>
          <p:cNvPr id="9" name="Rectangle 8"/>
          <p:cNvSpPr/>
          <p:nvPr/>
        </p:nvSpPr>
        <p:spPr>
          <a:xfrm>
            <a:off x="6413820" y="5712911"/>
            <a:ext cx="1813302" cy="456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644" y="5781951"/>
            <a:ext cx="737461" cy="737461"/>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1732" y="5866109"/>
            <a:ext cx="1308833" cy="424572"/>
          </a:xfrm>
          <a:prstGeom prst="rect">
            <a:avLst/>
          </a:prstGeom>
        </p:spPr>
      </p:pic>
      <p:sp>
        <p:nvSpPr>
          <p:cNvPr id="11" name="Rectangle 10"/>
          <p:cNvSpPr/>
          <p:nvPr/>
        </p:nvSpPr>
        <p:spPr>
          <a:xfrm>
            <a:off x="5408908" y="4827722"/>
            <a:ext cx="728421"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2608" y="1402596"/>
            <a:ext cx="3576685" cy="2862322"/>
          </a:xfrm>
          <a:prstGeom prst="rect">
            <a:avLst/>
          </a:prstGeom>
          <a:noFill/>
        </p:spPr>
        <p:txBody>
          <a:bodyPr wrap="none" rtlCol="0">
            <a:spAutoFit/>
          </a:bodyPr>
          <a:lstStyle/>
          <a:p>
            <a:r>
              <a:rPr lang="en-US" dirty="0"/>
              <a:t>Deviation in lumen on the tested </a:t>
            </a:r>
          </a:p>
          <a:p>
            <a:r>
              <a:rPr lang="en-US" dirty="0"/>
              <a:t>objects when orientation was </a:t>
            </a:r>
          </a:p>
          <a:p>
            <a:r>
              <a:rPr lang="en-US" dirty="0"/>
              <a:t>changed to horizontal was between </a:t>
            </a:r>
          </a:p>
          <a:p>
            <a:r>
              <a:rPr lang="en-US" dirty="0"/>
              <a:t>0.47 </a:t>
            </a:r>
            <a:r>
              <a:rPr lang="mr-IN" dirty="0"/>
              <a:t>–</a:t>
            </a:r>
            <a:r>
              <a:rPr lang="en-US" dirty="0"/>
              <a:t> 0.99%</a:t>
            </a:r>
          </a:p>
          <a:p>
            <a:endParaRPr lang="en-US" dirty="0"/>
          </a:p>
          <a:p>
            <a:r>
              <a:rPr lang="en-US" dirty="0"/>
              <a:t>A comparison from DTU</a:t>
            </a:r>
          </a:p>
          <a:p>
            <a:r>
              <a:rPr lang="en-US" dirty="0"/>
              <a:t>(Technical University of Denmark)</a:t>
            </a:r>
          </a:p>
          <a:p>
            <a:endParaRPr lang="en-US" dirty="0"/>
          </a:p>
          <a:p>
            <a:r>
              <a:rPr lang="en-US" dirty="0"/>
              <a:t>For most this deviation will be </a:t>
            </a:r>
          </a:p>
          <a:p>
            <a:r>
              <a:rPr lang="en-US" dirty="0"/>
              <a:t>insignificant</a:t>
            </a:r>
          </a:p>
        </p:txBody>
      </p:sp>
      <p:pic>
        <p:nvPicPr>
          <p:cNvPr id="13" name="Picture 12" descr="LogoFinished0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36365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986754" y="173511"/>
            <a:ext cx="10364451" cy="583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History of light measurement</a:t>
            </a:r>
          </a:p>
        </p:txBody>
      </p:sp>
      <p:sp>
        <p:nvSpPr>
          <p:cNvPr id="6" name="TextBox 5"/>
          <p:cNvSpPr txBox="1"/>
          <p:nvPr/>
        </p:nvSpPr>
        <p:spPr>
          <a:xfrm>
            <a:off x="616880" y="4509121"/>
            <a:ext cx="1549562" cy="646331"/>
          </a:xfrm>
          <a:prstGeom prst="rect">
            <a:avLst/>
          </a:prstGeom>
          <a:noFill/>
        </p:spPr>
        <p:txBody>
          <a:bodyPr wrap="square" rtlCol="0">
            <a:spAutoFit/>
          </a:bodyPr>
          <a:lstStyle/>
          <a:p>
            <a:r>
              <a:rPr lang="en-US" dirty="0"/>
              <a:t>Early days, eye estimation</a:t>
            </a:r>
          </a:p>
        </p:txBody>
      </p:sp>
      <p:sp>
        <p:nvSpPr>
          <p:cNvPr id="7" name="TextBox 6"/>
          <p:cNvSpPr txBox="1"/>
          <p:nvPr/>
        </p:nvSpPr>
        <p:spPr>
          <a:xfrm>
            <a:off x="2427843" y="4541881"/>
            <a:ext cx="2186411" cy="646331"/>
          </a:xfrm>
          <a:prstGeom prst="rect">
            <a:avLst/>
          </a:prstGeom>
          <a:noFill/>
        </p:spPr>
        <p:txBody>
          <a:bodyPr wrap="square" rtlCol="0">
            <a:spAutoFit/>
          </a:bodyPr>
          <a:lstStyle/>
          <a:p>
            <a:r>
              <a:rPr lang="en-US" dirty="0"/>
              <a:t>Mid 1850’s, </a:t>
            </a:r>
          </a:p>
          <a:p>
            <a:r>
              <a:rPr lang="en-US" dirty="0"/>
              <a:t>Bunsen’s photometer</a:t>
            </a:r>
          </a:p>
        </p:txBody>
      </p:sp>
      <p:sp>
        <p:nvSpPr>
          <p:cNvPr id="8" name="TextBox 7"/>
          <p:cNvSpPr txBox="1"/>
          <p:nvPr/>
        </p:nvSpPr>
        <p:spPr>
          <a:xfrm>
            <a:off x="2626976" y="1097225"/>
            <a:ext cx="7084006" cy="646331"/>
          </a:xfrm>
          <a:prstGeom prst="rect">
            <a:avLst/>
          </a:prstGeom>
          <a:noFill/>
        </p:spPr>
        <p:txBody>
          <a:bodyPr wrap="square" rtlCol="0">
            <a:spAutoFit/>
          </a:bodyPr>
          <a:lstStyle/>
          <a:p>
            <a:r>
              <a:rPr lang="en-US" dirty="0"/>
              <a:t>Photometry measures light radiation in terms of perceived brightness to the human eye. Main characteristic of light is luminous flux.</a:t>
            </a:r>
          </a:p>
        </p:txBody>
      </p:sp>
      <p:sp>
        <p:nvSpPr>
          <p:cNvPr id="9" name="TextBox 8"/>
          <p:cNvSpPr txBox="1"/>
          <p:nvPr/>
        </p:nvSpPr>
        <p:spPr>
          <a:xfrm>
            <a:off x="7130496" y="4524449"/>
            <a:ext cx="1856591" cy="923330"/>
          </a:xfrm>
          <a:prstGeom prst="rect">
            <a:avLst/>
          </a:prstGeom>
          <a:noFill/>
        </p:spPr>
        <p:txBody>
          <a:bodyPr wrap="square" rtlCol="0">
            <a:spAutoFit/>
          </a:bodyPr>
          <a:lstStyle/>
          <a:p>
            <a:r>
              <a:rPr lang="en-US" dirty="0"/>
              <a:t>Late 1960’s, photometers and </a:t>
            </a:r>
          </a:p>
          <a:p>
            <a:r>
              <a:rPr lang="en-US" dirty="0"/>
              <a:t>lux meters</a:t>
            </a:r>
          </a:p>
        </p:txBody>
      </p:sp>
      <p:pic>
        <p:nvPicPr>
          <p:cNvPr id="10" name="Picture 8" descr="http://www.hellopro.co.uk/images/produit-2/9/7/1/photometer-7500-331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8348" y="2942016"/>
            <a:ext cx="1937929" cy="1660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445079" y="4541881"/>
            <a:ext cx="2058250" cy="1477328"/>
          </a:xfrm>
          <a:prstGeom prst="rect">
            <a:avLst/>
          </a:prstGeom>
          <a:noFill/>
        </p:spPr>
        <p:txBody>
          <a:bodyPr wrap="square" rtlCol="0">
            <a:spAutoFit/>
          </a:bodyPr>
          <a:lstStyle/>
          <a:p>
            <a:r>
              <a:rPr lang="en-US" dirty="0"/>
              <a:t>1980’s first mirror Gonio photometers</a:t>
            </a:r>
          </a:p>
          <a:p>
            <a:endParaRPr lang="da-DK" dirty="0"/>
          </a:p>
          <a:p>
            <a:r>
              <a:rPr lang="da-DK" dirty="0" err="1"/>
              <a:t>Angular</a:t>
            </a:r>
            <a:r>
              <a:rPr lang="da-DK" dirty="0"/>
              <a:t> distribution</a:t>
            </a:r>
          </a:p>
          <a:p>
            <a:endParaRPr lang="en-US"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8473" y="3153905"/>
            <a:ext cx="2265153" cy="1302833"/>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3766" y="2920111"/>
            <a:ext cx="1773118" cy="1589453"/>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3832" y="2747334"/>
            <a:ext cx="2207373" cy="1709404"/>
          </a:xfrm>
          <a:prstGeom prst="rect">
            <a:avLst/>
          </a:prstGeom>
        </p:spPr>
      </p:pic>
      <p:sp>
        <p:nvSpPr>
          <p:cNvPr id="15" name="TextBox 14"/>
          <p:cNvSpPr txBox="1"/>
          <p:nvPr/>
        </p:nvSpPr>
        <p:spPr>
          <a:xfrm>
            <a:off x="2101174" y="2295728"/>
            <a:ext cx="184731" cy="369332"/>
          </a:xfrm>
          <a:prstGeom prst="rect">
            <a:avLst/>
          </a:prstGeom>
          <a:noFill/>
        </p:spPr>
        <p:txBody>
          <a:bodyPr wrap="none" rtlCol="0">
            <a:spAutoFit/>
          </a:bodyPr>
          <a:lstStyle/>
          <a:p>
            <a:endParaRPr lang="en-US"/>
          </a:p>
        </p:txBody>
      </p:sp>
      <p:sp>
        <p:nvSpPr>
          <p:cNvPr id="16" name="TextBox 15"/>
          <p:cNvSpPr txBox="1"/>
          <p:nvPr/>
        </p:nvSpPr>
        <p:spPr>
          <a:xfrm>
            <a:off x="4875655" y="4541881"/>
            <a:ext cx="2020233" cy="923330"/>
          </a:xfrm>
          <a:prstGeom prst="rect">
            <a:avLst/>
          </a:prstGeom>
          <a:noFill/>
        </p:spPr>
        <p:txBody>
          <a:bodyPr wrap="none" rtlCol="0">
            <a:spAutoFit/>
          </a:bodyPr>
          <a:lstStyle/>
          <a:p>
            <a:r>
              <a:rPr lang="en-US" dirty="0"/>
              <a:t>Around 1920</a:t>
            </a:r>
          </a:p>
          <a:p>
            <a:r>
              <a:rPr lang="en-US" dirty="0"/>
              <a:t>The first integrating</a:t>
            </a:r>
          </a:p>
          <a:p>
            <a:r>
              <a:rPr lang="en-US" dirty="0"/>
              <a:t>sphere</a:t>
            </a:r>
          </a:p>
        </p:txBody>
      </p:sp>
      <p:pic>
        <p:nvPicPr>
          <p:cNvPr id="17" name="Picture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6880" y="3231396"/>
            <a:ext cx="1503115" cy="1053885"/>
          </a:xfrm>
          <a:prstGeom prst="rect">
            <a:avLst/>
          </a:prstGeom>
        </p:spPr>
      </p:pic>
      <p:pic>
        <p:nvPicPr>
          <p:cNvPr id="18" name="Picture 17" descr="LogoFinished0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153985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407" y="1236123"/>
            <a:ext cx="7886398" cy="4514047"/>
          </a:xfrm>
          <a:prstGeom prst="rect">
            <a:avLst/>
          </a:prstGeom>
        </p:spPr>
      </p:pic>
      <p:sp>
        <p:nvSpPr>
          <p:cNvPr id="4" name="Title 1"/>
          <p:cNvSpPr>
            <a:spLocks noGrp="1"/>
          </p:cNvSpPr>
          <p:nvPr>
            <p:ph type="title"/>
          </p:nvPr>
        </p:nvSpPr>
        <p:spPr>
          <a:xfrm>
            <a:off x="1204489" y="142876"/>
            <a:ext cx="10364451" cy="604976"/>
          </a:xfrm>
        </p:spPr>
        <p:txBody>
          <a:bodyPr>
            <a:noAutofit/>
          </a:bodyPr>
          <a:lstStyle/>
          <a:p>
            <a:r>
              <a:rPr lang="da-DK" sz="3600" err="1"/>
              <a:t>Making</a:t>
            </a:r>
            <a:r>
              <a:rPr lang="da-DK" sz="3600"/>
              <a:t> light </a:t>
            </a:r>
            <a:r>
              <a:rPr lang="da-DK" sz="3600" err="1"/>
              <a:t>measurement</a:t>
            </a:r>
            <a:r>
              <a:rPr lang="da-DK" sz="3600"/>
              <a:t> </a:t>
            </a:r>
            <a:r>
              <a:rPr lang="da-DK" sz="3600" err="1"/>
              <a:t>easy</a:t>
            </a:r>
            <a:endParaRPr lang="da-DK" sz="3600"/>
          </a:p>
        </p:txBody>
      </p:sp>
      <p:sp>
        <p:nvSpPr>
          <p:cNvPr id="5" name="TextBox 4"/>
          <p:cNvSpPr txBox="1"/>
          <p:nvPr/>
        </p:nvSpPr>
        <p:spPr>
          <a:xfrm>
            <a:off x="3545983" y="5427004"/>
            <a:ext cx="4971245" cy="646331"/>
          </a:xfrm>
          <a:prstGeom prst="rect">
            <a:avLst/>
          </a:prstGeom>
          <a:noFill/>
        </p:spPr>
        <p:txBody>
          <a:bodyPr wrap="square" rtlCol="0">
            <a:spAutoFit/>
          </a:bodyPr>
          <a:lstStyle/>
          <a:p>
            <a:pPr algn="ctr"/>
            <a:r>
              <a:rPr lang="en-US" dirty="0"/>
              <a:t>Any questions or suggestions are most welcome</a:t>
            </a:r>
          </a:p>
          <a:p>
            <a:pPr algn="ctr"/>
            <a:r>
              <a:rPr lang="en-US" dirty="0"/>
              <a:t>or visit us at booth F19 Hall 4</a:t>
            </a:r>
          </a:p>
        </p:txBody>
      </p:sp>
      <p:pic>
        <p:nvPicPr>
          <p:cNvPr id="6" name="Picture 5" descr="LogoFinished0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242708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4730"/>
            <a:ext cx="10364451" cy="733765"/>
          </a:xfrm>
        </p:spPr>
        <p:txBody>
          <a:bodyPr>
            <a:normAutofit/>
          </a:bodyPr>
          <a:lstStyle/>
          <a:p>
            <a:r>
              <a:rPr lang="en-US" sz="3600"/>
              <a:t>Point color measurement</a:t>
            </a:r>
          </a:p>
        </p:txBody>
      </p:sp>
      <p:grpSp>
        <p:nvGrpSpPr>
          <p:cNvPr id="15" name="Group 14"/>
          <p:cNvGrpSpPr/>
          <p:nvPr/>
        </p:nvGrpSpPr>
        <p:grpSpPr>
          <a:xfrm rot="-5400000">
            <a:off x="3084990" y="552788"/>
            <a:ext cx="2876366" cy="5992427"/>
            <a:chOff x="754601" y="2166151"/>
            <a:chExt cx="2876366" cy="3293616"/>
          </a:xfrm>
        </p:grpSpPr>
        <p:sp>
          <p:nvSpPr>
            <p:cNvPr id="12" name="Right Triangle 11"/>
            <p:cNvSpPr/>
            <p:nvPr/>
          </p:nvSpPr>
          <p:spPr>
            <a:xfrm>
              <a:off x="2192784" y="2166151"/>
              <a:ext cx="1438183" cy="3293616"/>
            </a:xfrm>
            <a:prstGeom prst="rtTriangle">
              <a:avLst/>
            </a:prstGeom>
            <a:gradFill flip="none" rotWithShape="1">
              <a:gsLst>
                <a:gs pos="0">
                  <a:srgbClr val="FFC000"/>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flipH="1">
              <a:off x="754601" y="2166151"/>
              <a:ext cx="1438183" cy="3293616"/>
            </a:xfrm>
            <a:prstGeom prst="rtTriangle">
              <a:avLst/>
            </a:prstGeom>
            <a:gradFill flip="none" rotWithShape="1">
              <a:gsLst>
                <a:gs pos="0">
                  <a:srgbClr val="FFC000"/>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40132" y="2947386"/>
            <a:ext cx="3396854" cy="391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a:off x="7634796" y="3549001"/>
            <a:ext cx="1384917"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634795" y="2201662"/>
            <a:ext cx="1384918" cy="2479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634796" y="2829911"/>
            <a:ext cx="1384918" cy="123994"/>
          </a:xfrm>
          <a:prstGeom prst="straightConnector1">
            <a:avLst/>
          </a:prstGeom>
          <a:ln w="28575">
            <a:solidFill>
              <a:srgbClr val="E2AC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34796" y="4693049"/>
            <a:ext cx="1413031" cy="209643"/>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634795" y="4090994"/>
            <a:ext cx="1384919" cy="177099"/>
          </a:xfrm>
          <a:prstGeom prst="straightConnector1">
            <a:avLst/>
          </a:prstGeom>
          <a:ln w="28575">
            <a:solidFill>
              <a:srgbClr val="E2AC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58525" y="3231471"/>
            <a:ext cx="772969" cy="369332"/>
          </a:xfrm>
          <a:prstGeom prst="rect">
            <a:avLst/>
          </a:prstGeom>
          <a:noFill/>
        </p:spPr>
        <p:txBody>
          <a:bodyPr wrap="none" rtlCol="0">
            <a:spAutoFit/>
          </a:bodyPr>
          <a:lstStyle/>
          <a:p>
            <a:r>
              <a:rPr lang="da-DK"/>
              <a:t>3100K</a:t>
            </a:r>
            <a:endParaRPr lang="en-GB"/>
          </a:p>
        </p:txBody>
      </p:sp>
      <p:sp>
        <p:nvSpPr>
          <p:cNvPr id="31" name="TextBox 30"/>
          <p:cNvSpPr txBox="1"/>
          <p:nvPr/>
        </p:nvSpPr>
        <p:spPr>
          <a:xfrm>
            <a:off x="7981025" y="2569176"/>
            <a:ext cx="772969" cy="369332"/>
          </a:xfrm>
          <a:prstGeom prst="rect">
            <a:avLst/>
          </a:prstGeom>
          <a:noFill/>
        </p:spPr>
        <p:txBody>
          <a:bodyPr wrap="none" rtlCol="0">
            <a:spAutoFit/>
          </a:bodyPr>
          <a:lstStyle/>
          <a:p>
            <a:r>
              <a:rPr lang="da-DK"/>
              <a:t>2800K</a:t>
            </a:r>
            <a:endParaRPr lang="en-GB"/>
          </a:p>
        </p:txBody>
      </p:sp>
      <p:sp>
        <p:nvSpPr>
          <p:cNvPr id="32" name="TextBox 31"/>
          <p:cNvSpPr txBox="1"/>
          <p:nvPr/>
        </p:nvSpPr>
        <p:spPr>
          <a:xfrm>
            <a:off x="7990514" y="1963728"/>
            <a:ext cx="772969" cy="369332"/>
          </a:xfrm>
          <a:prstGeom prst="rect">
            <a:avLst/>
          </a:prstGeom>
          <a:noFill/>
        </p:spPr>
        <p:txBody>
          <a:bodyPr wrap="none" rtlCol="0">
            <a:spAutoFit/>
          </a:bodyPr>
          <a:lstStyle/>
          <a:p>
            <a:r>
              <a:rPr lang="da-DK"/>
              <a:t>2500K</a:t>
            </a:r>
            <a:endParaRPr lang="en-GB"/>
          </a:p>
        </p:txBody>
      </p:sp>
      <p:sp>
        <p:nvSpPr>
          <p:cNvPr id="33" name="TextBox 32"/>
          <p:cNvSpPr txBox="1"/>
          <p:nvPr/>
        </p:nvSpPr>
        <p:spPr>
          <a:xfrm>
            <a:off x="10040645" y="994299"/>
            <a:ext cx="1779907" cy="830997"/>
          </a:xfrm>
          <a:prstGeom prst="rect">
            <a:avLst/>
          </a:prstGeom>
          <a:noFill/>
        </p:spPr>
        <p:txBody>
          <a:bodyPr wrap="square" rtlCol="0">
            <a:spAutoFit/>
          </a:bodyPr>
          <a:lstStyle/>
          <a:p>
            <a:r>
              <a:rPr lang="da-DK" sz="2400"/>
              <a:t>Integrated</a:t>
            </a:r>
          </a:p>
          <a:p>
            <a:r>
              <a:rPr lang="da-DK" sz="2400"/>
              <a:t>2700K</a:t>
            </a:r>
            <a:endParaRPr lang="en-GB" sz="2400"/>
          </a:p>
        </p:txBody>
      </p:sp>
      <p:sp>
        <p:nvSpPr>
          <p:cNvPr id="34" name="TextBox 33"/>
          <p:cNvSpPr txBox="1"/>
          <p:nvPr/>
        </p:nvSpPr>
        <p:spPr>
          <a:xfrm>
            <a:off x="3212899" y="2072011"/>
            <a:ext cx="2620548" cy="369332"/>
          </a:xfrm>
          <a:prstGeom prst="rect">
            <a:avLst/>
          </a:prstGeom>
          <a:noFill/>
        </p:spPr>
        <p:txBody>
          <a:bodyPr wrap="square" rtlCol="0">
            <a:spAutoFit/>
          </a:bodyPr>
          <a:lstStyle/>
          <a:p>
            <a:r>
              <a:rPr lang="da-DK" err="1"/>
              <a:t>Beam</a:t>
            </a:r>
            <a:r>
              <a:rPr lang="da-DK"/>
              <a:t> </a:t>
            </a:r>
            <a:r>
              <a:rPr lang="da-DK" err="1"/>
              <a:t>color</a:t>
            </a:r>
            <a:r>
              <a:rPr lang="da-DK"/>
              <a:t> is not uniform</a:t>
            </a:r>
            <a:endParaRPr lang="en-GB"/>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84545" y="2747308"/>
            <a:ext cx="1375478" cy="1603385"/>
          </a:xfrm>
          <a:prstGeom prst="rect">
            <a:avLst/>
          </a:prstGeom>
        </p:spPr>
      </p:pic>
      <p:sp>
        <p:nvSpPr>
          <p:cNvPr id="4" name="Rectangle 3"/>
          <p:cNvSpPr/>
          <p:nvPr/>
        </p:nvSpPr>
        <p:spPr>
          <a:xfrm>
            <a:off x="1254642" y="3033823"/>
            <a:ext cx="623777" cy="758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36512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4730"/>
            <a:ext cx="10364451" cy="733765"/>
          </a:xfrm>
        </p:spPr>
        <p:txBody>
          <a:bodyPr>
            <a:normAutofit/>
          </a:bodyPr>
          <a:lstStyle/>
          <a:p>
            <a:r>
              <a:rPr lang="en-US" sz="3600" dirty="0"/>
              <a:t>Integrating spheres</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22478" y="1779687"/>
            <a:ext cx="2870131" cy="346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9823" y="1637852"/>
            <a:ext cx="4481125" cy="2308324"/>
          </a:xfrm>
          <a:prstGeom prst="rect">
            <a:avLst/>
          </a:prstGeom>
          <a:noFill/>
        </p:spPr>
        <p:txBody>
          <a:bodyPr wrap="square" rtlCol="0">
            <a:spAutoFit/>
          </a:bodyPr>
          <a:lstStyle/>
          <a:p>
            <a:r>
              <a:rPr lang="en-US" dirty="0"/>
              <a:t>Main Equipment used today</a:t>
            </a:r>
          </a:p>
          <a:p>
            <a:endParaRPr lang="en-US" dirty="0"/>
          </a:p>
          <a:p>
            <a:r>
              <a:rPr lang="en-US" dirty="0"/>
              <a:t>Luminous flux (lumen) coming from all directions of a light source - spherical shape integrates the light inside.</a:t>
            </a:r>
          </a:p>
          <a:p>
            <a:endParaRPr lang="en-US" dirty="0"/>
          </a:p>
          <a:p>
            <a:r>
              <a:rPr lang="en-US" dirty="0"/>
              <a:t>Inside of the sphere is covered with a diffuse reflective surface.</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6569" y="1627750"/>
            <a:ext cx="3007332" cy="3669661"/>
          </a:xfrm>
          <a:prstGeom prst="rect">
            <a:avLst/>
          </a:prstGeom>
        </p:spPr>
      </p:pic>
      <p:cxnSp>
        <p:nvCxnSpPr>
          <p:cNvPr id="9" name="Straight Connector 8"/>
          <p:cNvCxnSpPr/>
          <p:nvPr/>
        </p:nvCxnSpPr>
        <p:spPr>
          <a:xfrm flipV="1">
            <a:off x="6637422" y="3719623"/>
            <a:ext cx="4" cy="1461977"/>
          </a:xfrm>
          <a:prstGeom prst="line">
            <a:avLst/>
          </a:prstGeom>
          <a:ln w="4127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a:xfrm rot="-1800000">
            <a:off x="5927726" y="2061099"/>
            <a:ext cx="119136" cy="130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8890227">
            <a:off x="5833112" y="2017829"/>
            <a:ext cx="140023" cy="6895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3 13"/>
          <p:cNvSpPr/>
          <p:nvPr/>
        </p:nvSpPr>
        <p:spPr>
          <a:xfrm>
            <a:off x="4739752" y="4800390"/>
            <a:ext cx="459308" cy="283536"/>
          </a:xfrm>
          <a:prstGeom prst="borderCallout3">
            <a:avLst>
              <a:gd name="adj1" fmla="val 44837"/>
              <a:gd name="adj2" fmla="val 98050"/>
              <a:gd name="adj3" fmla="val 44836"/>
              <a:gd name="adj4" fmla="val 138051"/>
              <a:gd name="adj5" fmla="val -448585"/>
              <a:gd name="adj6" fmla="val 130183"/>
              <a:gd name="adj7" fmla="val -449427"/>
              <a:gd name="adj8" fmla="val 174324"/>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34888" y="3293800"/>
            <a:ext cx="205067" cy="425823"/>
          </a:xfrm>
          <a:prstGeom prst="ellipse">
            <a:avLst/>
          </a:prstGeom>
          <a:solidFill>
            <a:schemeClr val="bg1"/>
          </a:solidFill>
          <a:ln>
            <a:solidFill>
              <a:schemeClr val="bg1"/>
            </a:solidFill>
          </a:ln>
          <a:effectLst>
            <a:glow rad="1409700">
              <a:schemeClr val="bg1">
                <a:alpha val="6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04495" y="3462580"/>
            <a:ext cx="73572" cy="9013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53376" y="3705064"/>
            <a:ext cx="168089" cy="17032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69065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36" y="1654345"/>
            <a:ext cx="3007332" cy="3669661"/>
          </a:xfrm>
          <a:prstGeom prst="rect">
            <a:avLst/>
          </a:prstGeom>
        </p:spPr>
      </p:pic>
      <p:sp>
        <p:nvSpPr>
          <p:cNvPr id="2" name="Title 1"/>
          <p:cNvSpPr>
            <a:spLocks noGrp="1"/>
          </p:cNvSpPr>
          <p:nvPr>
            <p:ph type="title"/>
          </p:nvPr>
        </p:nvSpPr>
        <p:spPr>
          <a:xfrm>
            <a:off x="913775" y="84730"/>
            <a:ext cx="10364451" cy="733765"/>
          </a:xfrm>
        </p:spPr>
        <p:txBody>
          <a:bodyPr>
            <a:normAutofit/>
          </a:bodyPr>
          <a:lstStyle/>
          <a:p>
            <a:r>
              <a:rPr lang="da-DK" sz="3600"/>
              <a:t>Integrating spheres</a:t>
            </a:r>
          </a:p>
        </p:txBody>
      </p:sp>
      <p:sp>
        <p:nvSpPr>
          <p:cNvPr id="4" name="TextBox 3"/>
          <p:cNvSpPr txBox="1"/>
          <p:nvPr/>
        </p:nvSpPr>
        <p:spPr>
          <a:xfrm>
            <a:off x="1163017" y="881232"/>
            <a:ext cx="9892023" cy="369332"/>
          </a:xfrm>
          <a:prstGeom prst="rect">
            <a:avLst/>
          </a:prstGeom>
          <a:noFill/>
        </p:spPr>
        <p:txBody>
          <a:bodyPr wrap="square" rtlCol="0">
            <a:spAutoFit/>
          </a:bodyPr>
          <a:lstStyle/>
          <a:p>
            <a:pPr algn="ctr"/>
            <a:r>
              <a:rPr lang="en-US" dirty="0"/>
              <a:t>Adding a spectrometer to a integrating sphere gives more data</a:t>
            </a:r>
          </a:p>
        </p:txBody>
      </p:sp>
      <p:cxnSp>
        <p:nvCxnSpPr>
          <p:cNvPr id="7" name="Straight Arrow Connector 6"/>
          <p:cNvCxnSpPr/>
          <p:nvPr/>
        </p:nvCxnSpPr>
        <p:spPr>
          <a:xfrm flipH="1" flipV="1">
            <a:off x="1163017" y="2945393"/>
            <a:ext cx="172491" cy="24601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53214" y="2976223"/>
            <a:ext cx="169975" cy="19815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426466" y="2766220"/>
            <a:ext cx="12666" cy="34948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14749" y="3272267"/>
            <a:ext cx="248576" cy="443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938868" y="3212026"/>
            <a:ext cx="317973" cy="9617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62439" y="2701819"/>
            <a:ext cx="618102" cy="1848764"/>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878863" y="2264281"/>
            <a:ext cx="46581" cy="2619953"/>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0878" y="2521258"/>
            <a:ext cx="1790491" cy="82469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73627" y="1998558"/>
            <a:ext cx="1164575" cy="1757036"/>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20607" y="2205560"/>
            <a:ext cx="1577104" cy="154012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01588" y="3770090"/>
            <a:ext cx="1895384" cy="68977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a:off x="2743195" y="3925407"/>
            <a:ext cx="2459120" cy="753125"/>
          </a:xfrm>
          <a:prstGeom prst="bentConnector3">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3364637" y="4083730"/>
            <a:ext cx="1225119" cy="452759"/>
          </a:xfrm>
          <a:prstGeom prst="round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Spectrometer</a:t>
            </a:r>
          </a:p>
        </p:txBody>
      </p:sp>
      <p:pic>
        <p:nvPicPr>
          <p:cNvPr id="38" name="Picture 37" descr="C:\Users\CK\Desktop\spectr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1193" y="4313069"/>
            <a:ext cx="1482571" cy="70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38"/>
          <p:cNvSpPr/>
          <p:nvPr/>
        </p:nvSpPr>
        <p:spPr>
          <a:xfrm>
            <a:off x="5202315" y="4243535"/>
            <a:ext cx="1482571" cy="831538"/>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 name="Elbow Connector 39"/>
          <p:cNvCxnSpPr/>
          <p:nvPr/>
        </p:nvCxnSpPr>
        <p:spPr>
          <a:xfrm flipV="1">
            <a:off x="6684886" y="3217784"/>
            <a:ext cx="1562469" cy="1451870"/>
          </a:xfrm>
          <a:prstGeom prst="bentConnector3">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47355" y="2521258"/>
            <a:ext cx="0" cy="136568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247355" y="2742433"/>
            <a:ext cx="2343705" cy="923330"/>
          </a:xfrm>
          <a:prstGeom prst="rect">
            <a:avLst/>
          </a:prstGeom>
          <a:noFill/>
        </p:spPr>
        <p:txBody>
          <a:bodyPr wrap="square" rtlCol="0">
            <a:spAutoFit/>
          </a:bodyPr>
          <a:lstStyle/>
          <a:p>
            <a:r>
              <a:rPr lang="en-US" dirty="0"/>
              <a:t>Lumen</a:t>
            </a:r>
          </a:p>
          <a:p>
            <a:r>
              <a:rPr lang="en-US" dirty="0"/>
              <a:t>Color temperature</a:t>
            </a:r>
          </a:p>
          <a:p>
            <a:r>
              <a:rPr lang="en-US" dirty="0"/>
              <a:t>CRI</a:t>
            </a:r>
          </a:p>
        </p:txBody>
      </p:sp>
      <p:cxnSp>
        <p:nvCxnSpPr>
          <p:cNvPr id="26" name="Straight Connector 25"/>
          <p:cNvCxnSpPr/>
          <p:nvPr/>
        </p:nvCxnSpPr>
        <p:spPr>
          <a:xfrm flipV="1">
            <a:off x="1431630" y="3645479"/>
            <a:ext cx="0" cy="1577788"/>
          </a:xfrm>
          <a:prstGeom prst="line">
            <a:avLst/>
          </a:prstGeom>
          <a:ln w="4127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28" name="Oval 27"/>
          <p:cNvSpPr/>
          <p:nvPr/>
        </p:nvSpPr>
        <p:spPr>
          <a:xfrm rot="-1800000">
            <a:off x="782386" y="1999218"/>
            <a:ext cx="119136" cy="130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8890227">
            <a:off x="687770" y="1943685"/>
            <a:ext cx="140023" cy="6895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329095" y="3219656"/>
            <a:ext cx="205067" cy="425823"/>
          </a:xfrm>
          <a:prstGeom prst="ellipse">
            <a:avLst/>
          </a:prstGeom>
          <a:solidFill>
            <a:schemeClr val="bg1"/>
          </a:solidFill>
          <a:ln>
            <a:solidFill>
              <a:schemeClr val="bg1"/>
            </a:solidFill>
          </a:ln>
          <a:effectLst>
            <a:glow rad="1409700">
              <a:schemeClr val="bg1">
                <a:alpha val="6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347582" y="3660523"/>
            <a:ext cx="168089" cy="17032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29522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4730"/>
            <a:ext cx="10364451" cy="733765"/>
          </a:xfrm>
        </p:spPr>
        <p:txBody>
          <a:bodyPr>
            <a:normAutofit/>
          </a:bodyPr>
          <a:lstStyle/>
          <a:p>
            <a:r>
              <a:rPr lang="en-US" sz="3600" dirty="0"/>
              <a:t>Measuring procedure of </a:t>
            </a:r>
            <a:r>
              <a:rPr lang="da-DK" sz="3600" dirty="0" err="1"/>
              <a:t>Integrating</a:t>
            </a:r>
            <a:r>
              <a:rPr lang="da-DK" sz="3600" dirty="0"/>
              <a:t> </a:t>
            </a:r>
            <a:r>
              <a:rPr lang="da-DK" sz="3600" dirty="0" err="1"/>
              <a:t>spheres</a:t>
            </a:r>
            <a:endParaRPr lang="da-DK" sz="3600" dirty="0"/>
          </a:p>
        </p:txBody>
      </p:sp>
      <p:sp>
        <p:nvSpPr>
          <p:cNvPr id="7" name="TextBox 6"/>
          <p:cNvSpPr txBox="1"/>
          <p:nvPr/>
        </p:nvSpPr>
        <p:spPr>
          <a:xfrm>
            <a:off x="420438" y="1496578"/>
            <a:ext cx="2061791" cy="369332"/>
          </a:xfrm>
          <a:prstGeom prst="rect">
            <a:avLst/>
          </a:prstGeom>
          <a:noFill/>
        </p:spPr>
        <p:txBody>
          <a:bodyPr wrap="square" rtlCol="0">
            <a:spAutoFit/>
          </a:bodyPr>
          <a:lstStyle/>
          <a:p>
            <a:r>
              <a:rPr lang="en-US" dirty="0"/>
              <a:t>Primary calibration</a:t>
            </a:r>
          </a:p>
        </p:txBody>
      </p:sp>
      <p:sp>
        <p:nvSpPr>
          <p:cNvPr id="10" name="TextBox 9"/>
          <p:cNvSpPr txBox="1"/>
          <p:nvPr/>
        </p:nvSpPr>
        <p:spPr>
          <a:xfrm>
            <a:off x="6311144" y="1358080"/>
            <a:ext cx="2061791" cy="646331"/>
          </a:xfrm>
          <a:prstGeom prst="rect">
            <a:avLst/>
          </a:prstGeom>
          <a:noFill/>
        </p:spPr>
        <p:txBody>
          <a:bodyPr wrap="square" rtlCol="0">
            <a:spAutoFit/>
          </a:bodyPr>
          <a:lstStyle/>
          <a:p>
            <a:r>
              <a:rPr lang="en-US" dirty="0"/>
              <a:t>Form calibration with light source</a:t>
            </a:r>
          </a:p>
        </p:txBody>
      </p:sp>
      <p:sp>
        <p:nvSpPr>
          <p:cNvPr id="11" name="TextBox 10"/>
          <p:cNvSpPr txBox="1"/>
          <p:nvPr/>
        </p:nvSpPr>
        <p:spPr>
          <a:xfrm>
            <a:off x="9567936" y="1496578"/>
            <a:ext cx="2061791" cy="369332"/>
          </a:xfrm>
          <a:prstGeom prst="rect">
            <a:avLst/>
          </a:prstGeom>
          <a:noFill/>
        </p:spPr>
        <p:txBody>
          <a:bodyPr wrap="square" rtlCol="0">
            <a:spAutoFit/>
          </a:bodyPr>
          <a:lstStyle/>
          <a:p>
            <a:r>
              <a:rPr lang="en-US" dirty="0"/>
              <a:t>Measurement</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605" y="2307730"/>
            <a:ext cx="2302379" cy="2809450"/>
          </a:xfrm>
          <a:prstGeom prst="rect">
            <a:avLst/>
          </a:prstGeom>
        </p:spPr>
      </p:pic>
      <p:cxnSp>
        <p:nvCxnSpPr>
          <p:cNvPr id="13" name="Straight Connector 12"/>
          <p:cNvCxnSpPr/>
          <p:nvPr/>
        </p:nvCxnSpPr>
        <p:spPr>
          <a:xfrm flipV="1">
            <a:off x="1357944" y="3988501"/>
            <a:ext cx="2365" cy="1072514"/>
          </a:xfrm>
          <a:prstGeom prst="line">
            <a:avLst/>
          </a:prstGeom>
          <a:ln w="4127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rot="-1800000">
            <a:off x="823320" y="2622799"/>
            <a:ext cx="90762" cy="97483"/>
          </a:xfrm>
          <a:prstGeom prst="ellipse">
            <a:avLst/>
          </a:prstGeom>
          <a:solidFill>
            <a:schemeClr val="bg1">
              <a:lumMod val="75000"/>
            </a:schemeClr>
          </a:solidFill>
          <a:ln>
            <a:solidFill>
              <a:schemeClr val="bg1">
                <a:lumMod val="7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8890227">
            <a:off x="752663" y="2580373"/>
            <a:ext cx="104733" cy="5253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93916" y="3868636"/>
            <a:ext cx="128056" cy="127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7260" y="2286305"/>
            <a:ext cx="2302379" cy="2809450"/>
          </a:xfrm>
          <a:prstGeom prst="rect">
            <a:avLst/>
          </a:prstGeom>
        </p:spPr>
      </p:pic>
      <p:cxnSp>
        <p:nvCxnSpPr>
          <p:cNvPr id="22" name="Straight Connector 21"/>
          <p:cNvCxnSpPr/>
          <p:nvPr/>
        </p:nvCxnSpPr>
        <p:spPr>
          <a:xfrm flipV="1">
            <a:off x="7260599" y="3967076"/>
            <a:ext cx="2365" cy="1072514"/>
          </a:xfrm>
          <a:prstGeom prst="line">
            <a:avLst/>
          </a:prstGeom>
          <a:ln w="4127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800000">
            <a:off x="6725975" y="2601374"/>
            <a:ext cx="90762" cy="97483"/>
          </a:xfrm>
          <a:prstGeom prst="ellipse">
            <a:avLst/>
          </a:prstGeom>
          <a:solidFill>
            <a:schemeClr val="bg1"/>
          </a:solidFill>
          <a:ln>
            <a:solidFill>
              <a:schemeClr val="bg1"/>
            </a:solidFill>
          </a:ln>
          <a:effectLst>
            <a:glow rad="1905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8890227">
            <a:off x="6655318" y="2558948"/>
            <a:ext cx="104733" cy="5253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185814" y="3531414"/>
            <a:ext cx="156226" cy="318501"/>
          </a:xfrm>
          <a:prstGeom prst="ellipse">
            <a:avLst/>
          </a:prstGeom>
          <a:solidFill>
            <a:schemeClr val="bg1">
              <a:lumMod val="75000"/>
            </a:schemeClr>
          </a:solidFill>
          <a:ln>
            <a:solidFill>
              <a:schemeClr val="bg1">
                <a:lumMod val="7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96571" y="3847211"/>
            <a:ext cx="128056" cy="127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3061" y="2286305"/>
            <a:ext cx="2302379" cy="2809450"/>
          </a:xfrm>
          <a:prstGeom prst="rect">
            <a:avLst/>
          </a:prstGeom>
        </p:spPr>
      </p:pic>
      <p:cxnSp>
        <p:nvCxnSpPr>
          <p:cNvPr id="28" name="Straight Connector 27"/>
          <p:cNvCxnSpPr/>
          <p:nvPr/>
        </p:nvCxnSpPr>
        <p:spPr>
          <a:xfrm flipV="1">
            <a:off x="10176400" y="3967076"/>
            <a:ext cx="2365" cy="1072514"/>
          </a:xfrm>
          <a:prstGeom prst="line">
            <a:avLst/>
          </a:prstGeom>
          <a:ln w="4127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29" name="Oval 28"/>
          <p:cNvSpPr/>
          <p:nvPr/>
        </p:nvSpPr>
        <p:spPr>
          <a:xfrm rot="-1800000">
            <a:off x="9641776" y="2601374"/>
            <a:ext cx="90762" cy="9748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8890227">
            <a:off x="9571119" y="2558948"/>
            <a:ext cx="104733" cy="5253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101615" y="3531414"/>
            <a:ext cx="156226" cy="318501"/>
          </a:xfrm>
          <a:prstGeom prst="ellipse">
            <a:avLst/>
          </a:prstGeom>
          <a:solidFill>
            <a:schemeClr val="bg1"/>
          </a:solidFill>
          <a:ln>
            <a:solidFill>
              <a:schemeClr val="bg1"/>
            </a:solidFill>
          </a:ln>
          <a:effectLst>
            <a:glow rad="1409700">
              <a:schemeClr val="bg1">
                <a:alpha val="6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2372" y="3847211"/>
            <a:ext cx="128056" cy="127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22205" y="3376733"/>
            <a:ext cx="471477" cy="469725"/>
          </a:xfrm>
          <a:prstGeom prst="ellipse">
            <a:avLst/>
          </a:prstGeom>
          <a:solidFill>
            <a:schemeClr val="bg1"/>
          </a:solidFill>
          <a:ln>
            <a:solidFill>
              <a:schemeClr val="bg1"/>
            </a:solidFill>
          </a:ln>
          <a:effectLst>
            <a:glow rad="1409700">
              <a:schemeClr val="bg1">
                <a:alpha val="6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5361" y="2242592"/>
            <a:ext cx="2302379" cy="2809450"/>
          </a:xfrm>
          <a:prstGeom prst="rect">
            <a:avLst/>
          </a:prstGeom>
        </p:spPr>
      </p:pic>
      <p:cxnSp>
        <p:nvCxnSpPr>
          <p:cNvPr id="35" name="Straight Connector 34"/>
          <p:cNvCxnSpPr/>
          <p:nvPr/>
        </p:nvCxnSpPr>
        <p:spPr>
          <a:xfrm flipV="1">
            <a:off x="4290980" y="3928226"/>
            <a:ext cx="2365" cy="1072514"/>
          </a:xfrm>
          <a:prstGeom prst="line">
            <a:avLst/>
          </a:prstGeom>
          <a:ln w="4127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36" name="Oval 35"/>
          <p:cNvSpPr/>
          <p:nvPr/>
        </p:nvSpPr>
        <p:spPr>
          <a:xfrm rot="-1800000">
            <a:off x="3747087" y="2601374"/>
            <a:ext cx="90762" cy="97483"/>
          </a:xfrm>
          <a:prstGeom prst="ellipse">
            <a:avLst/>
          </a:prstGeom>
          <a:solidFill>
            <a:schemeClr val="bg1"/>
          </a:solidFill>
          <a:ln>
            <a:solidFill>
              <a:schemeClr val="bg1"/>
            </a:solidFill>
          </a:ln>
          <a:effectLst>
            <a:glow rad="1905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8890227">
            <a:off x="3676430" y="2558948"/>
            <a:ext cx="104733" cy="5253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226952" y="3826087"/>
            <a:ext cx="128056" cy="127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250815" y="1358079"/>
            <a:ext cx="2235585" cy="646331"/>
          </a:xfrm>
          <a:prstGeom prst="rect">
            <a:avLst/>
          </a:prstGeom>
          <a:noFill/>
        </p:spPr>
        <p:txBody>
          <a:bodyPr wrap="square" rtlCol="0">
            <a:spAutoFit/>
          </a:bodyPr>
          <a:lstStyle/>
          <a:p>
            <a:r>
              <a:rPr lang="en-US" dirty="0"/>
              <a:t>Form calibration with out light source</a:t>
            </a:r>
          </a:p>
        </p:txBody>
      </p:sp>
      <p:pic>
        <p:nvPicPr>
          <p:cNvPr id="41" name="Picture 40" descr="LogoFinished0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42111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6974"/>
            <a:ext cx="10364451" cy="733765"/>
          </a:xfrm>
        </p:spPr>
        <p:txBody>
          <a:bodyPr>
            <a:normAutofit/>
          </a:bodyPr>
          <a:lstStyle/>
          <a:p>
            <a:r>
              <a:rPr lang="da-DK" sz="3600"/>
              <a:t>Integrating spheres</a:t>
            </a:r>
          </a:p>
        </p:txBody>
      </p:sp>
      <p:sp>
        <p:nvSpPr>
          <p:cNvPr id="4" name="TextBox 3"/>
          <p:cNvSpPr txBox="1"/>
          <p:nvPr/>
        </p:nvSpPr>
        <p:spPr>
          <a:xfrm>
            <a:off x="4244588" y="965273"/>
            <a:ext cx="3702824" cy="369332"/>
          </a:xfrm>
          <a:prstGeom prst="rect">
            <a:avLst/>
          </a:prstGeom>
          <a:noFill/>
        </p:spPr>
        <p:txBody>
          <a:bodyPr wrap="square" rtlCol="0">
            <a:spAutoFit/>
          </a:bodyPr>
          <a:lstStyle/>
          <a:p>
            <a:r>
              <a:rPr lang="da-DK"/>
              <a:t>Results and further considerations</a:t>
            </a:r>
          </a:p>
        </p:txBody>
      </p:sp>
      <p:sp>
        <p:nvSpPr>
          <p:cNvPr id="6" name="TextBox 5"/>
          <p:cNvSpPr txBox="1"/>
          <p:nvPr/>
        </p:nvSpPr>
        <p:spPr>
          <a:xfrm>
            <a:off x="1092670" y="1596650"/>
            <a:ext cx="5758891" cy="2862322"/>
          </a:xfrm>
          <a:prstGeom prst="rect">
            <a:avLst/>
          </a:prstGeom>
          <a:noFill/>
        </p:spPr>
        <p:txBody>
          <a:bodyPr wrap="square" rtlCol="0">
            <a:spAutoFit/>
          </a:bodyPr>
          <a:lstStyle/>
          <a:p>
            <a:r>
              <a:rPr lang="en-US" dirty="0"/>
              <a:t>Pros</a:t>
            </a:r>
          </a:p>
          <a:p>
            <a:pPr marL="285750" indent="-285750">
              <a:buFont typeface="Arial" charset="0"/>
              <a:buChar char="•"/>
            </a:pPr>
            <a:r>
              <a:rPr lang="en-US" dirty="0"/>
              <a:t>Good for measuring incandescent bulbs</a:t>
            </a:r>
          </a:p>
          <a:p>
            <a:endParaRPr lang="en-US" dirty="0"/>
          </a:p>
          <a:p>
            <a:endParaRPr lang="en-US" dirty="0"/>
          </a:p>
          <a:p>
            <a:r>
              <a:rPr lang="en-US" dirty="0"/>
              <a:t>Cons</a:t>
            </a:r>
          </a:p>
          <a:p>
            <a:endParaRPr lang="en-US" dirty="0"/>
          </a:p>
          <a:p>
            <a:pPr marL="285750" indent="-285750">
              <a:buFontTx/>
              <a:buChar char="-"/>
            </a:pPr>
            <a:r>
              <a:rPr lang="en-US" dirty="0"/>
              <a:t>Takes a long time for a single measurement.</a:t>
            </a:r>
          </a:p>
          <a:p>
            <a:pPr marL="285750" indent="-285750">
              <a:buFontTx/>
              <a:buChar char="-"/>
            </a:pPr>
            <a:r>
              <a:rPr lang="en-US" dirty="0"/>
              <a:t>Directional lights give large errors (7-10%) Hot spot</a:t>
            </a:r>
          </a:p>
          <a:p>
            <a:pPr marL="285750" indent="-285750">
              <a:buFontTx/>
              <a:buChar char="-"/>
            </a:pPr>
            <a:r>
              <a:rPr lang="en-US" dirty="0"/>
              <a:t>Linear lights needs huge spherical dimensions</a:t>
            </a:r>
          </a:p>
          <a:p>
            <a:pPr marL="285750" indent="-285750">
              <a:buFontTx/>
              <a:buChar char="-"/>
            </a:pPr>
            <a:r>
              <a:rPr lang="en-US" dirty="0"/>
              <a:t>No 3D information (no IES/LDT files)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7412" y="1680496"/>
            <a:ext cx="3007332" cy="3669661"/>
          </a:xfrm>
          <a:prstGeom prst="rect">
            <a:avLst/>
          </a:prstGeom>
        </p:spPr>
      </p:pic>
      <p:sp>
        <p:nvSpPr>
          <p:cNvPr id="9" name="Oval 8"/>
          <p:cNvSpPr/>
          <p:nvPr/>
        </p:nvSpPr>
        <p:spPr>
          <a:xfrm>
            <a:off x="9064479" y="3222916"/>
            <a:ext cx="205067" cy="4258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9167014" y="3648739"/>
            <a:ext cx="0" cy="1577788"/>
          </a:xfrm>
          <a:prstGeom prst="line">
            <a:avLst/>
          </a:prstGeom>
          <a:ln w="4127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082969" y="3648739"/>
            <a:ext cx="168089" cy="17032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0000">
            <a:off x="8517770" y="2002478"/>
            <a:ext cx="119136" cy="130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8890227">
            <a:off x="8433512" y="1959209"/>
            <a:ext cx="140023" cy="6895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3 13"/>
          <p:cNvSpPr/>
          <p:nvPr/>
        </p:nvSpPr>
        <p:spPr>
          <a:xfrm>
            <a:off x="7207802" y="4810003"/>
            <a:ext cx="459308" cy="283536"/>
          </a:xfrm>
          <a:prstGeom prst="borderCallout3">
            <a:avLst>
              <a:gd name="adj1" fmla="val 44837"/>
              <a:gd name="adj2" fmla="val 98050"/>
              <a:gd name="adj3" fmla="val 44836"/>
              <a:gd name="adj4" fmla="val 138051"/>
              <a:gd name="adj5" fmla="val -448585"/>
              <a:gd name="adj6" fmla="val 130183"/>
              <a:gd name="adj7" fmla="val -449427"/>
              <a:gd name="adj8" fmla="val 174324"/>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95338" y="3515326"/>
            <a:ext cx="73572" cy="9013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Finished0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265427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81" y="133998"/>
            <a:ext cx="10364451" cy="604976"/>
          </a:xfrm>
        </p:spPr>
        <p:txBody>
          <a:bodyPr>
            <a:noAutofit/>
          </a:bodyPr>
          <a:lstStyle/>
          <a:p>
            <a:r>
              <a:rPr lang="da-DK" sz="3600"/>
              <a:t>Goniophotometers</a:t>
            </a:r>
          </a:p>
        </p:txBody>
      </p:sp>
      <p:pic>
        <p:nvPicPr>
          <p:cNvPr id="1026" name="Picture 2" descr="https://professormcled.files.wordpress.com/2013/05/int-sphe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1673" y="1755595"/>
            <a:ext cx="4989374" cy="2661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4086" y="4434630"/>
            <a:ext cx="4247386" cy="923330"/>
          </a:xfrm>
          <a:prstGeom prst="rect">
            <a:avLst/>
          </a:prstGeom>
          <a:noFill/>
        </p:spPr>
        <p:txBody>
          <a:bodyPr wrap="square" rtlCol="0">
            <a:spAutoFit/>
          </a:bodyPr>
          <a:lstStyle/>
          <a:p>
            <a:r>
              <a:rPr lang="en-US" dirty="0"/>
              <a:t>Integration sphere: </a:t>
            </a:r>
          </a:p>
          <a:p>
            <a:r>
              <a:rPr lang="en-US" dirty="0"/>
              <a:t>lumen values </a:t>
            </a:r>
          </a:p>
          <a:p>
            <a:r>
              <a:rPr lang="en-US" dirty="0"/>
              <a:t>+ photometric data if  using a spectrometer</a:t>
            </a:r>
          </a:p>
        </p:txBody>
      </p:sp>
      <p:sp>
        <p:nvSpPr>
          <p:cNvPr id="7" name="TextBox 6"/>
          <p:cNvSpPr txBox="1"/>
          <p:nvPr/>
        </p:nvSpPr>
        <p:spPr>
          <a:xfrm>
            <a:off x="7934444" y="4429830"/>
            <a:ext cx="3552153" cy="923330"/>
          </a:xfrm>
          <a:prstGeom prst="rect">
            <a:avLst/>
          </a:prstGeom>
          <a:noFill/>
        </p:spPr>
        <p:txBody>
          <a:bodyPr wrap="square" rtlCol="0">
            <a:spAutoFit/>
          </a:bodyPr>
          <a:lstStyle/>
          <a:p>
            <a:r>
              <a:rPr lang="da-DK" dirty="0"/>
              <a:t>Goniometer: </a:t>
            </a:r>
          </a:p>
          <a:p>
            <a:r>
              <a:rPr lang="da-DK" dirty="0" err="1"/>
              <a:t>Angular</a:t>
            </a:r>
            <a:r>
              <a:rPr lang="da-DK" dirty="0"/>
              <a:t> distribution</a:t>
            </a:r>
          </a:p>
          <a:p>
            <a:r>
              <a:rPr lang="da-DK" dirty="0"/>
              <a:t>IES, LDT</a:t>
            </a:r>
          </a:p>
        </p:txBody>
      </p:sp>
      <p:sp>
        <p:nvSpPr>
          <p:cNvPr id="5" name="TextBox 4"/>
          <p:cNvSpPr txBox="1"/>
          <p:nvPr/>
        </p:nvSpPr>
        <p:spPr>
          <a:xfrm>
            <a:off x="1876500" y="806507"/>
            <a:ext cx="8305096" cy="369332"/>
          </a:xfrm>
          <a:prstGeom prst="rect">
            <a:avLst/>
          </a:prstGeom>
          <a:noFill/>
        </p:spPr>
        <p:txBody>
          <a:bodyPr wrap="square" rtlCol="0">
            <a:spAutoFit/>
          </a:bodyPr>
          <a:lstStyle/>
          <a:p>
            <a:pPr algn="ctr"/>
            <a:r>
              <a:rPr lang="en-GB" dirty="0"/>
              <a:t>The most used solution brings all the photometric data, IES and LDT files</a:t>
            </a:r>
            <a:endParaRPr lang="da-DK" dirty="0"/>
          </a:p>
        </p:txBody>
      </p:sp>
      <p:sp>
        <p:nvSpPr>
          <p:cNvPr id="6" name="TextBox 5"/>
          <p:cNvSpPr txBox="1"/>
          <p:nvPr/>
        </p:nvSpPr>
        <p:spPr>
          <a:xfrm>
            <a:off x="1447456" y="5511851"/>
            <a:ext cx="9633397" cy="646331"/>
          </a:xfrm>
          <a:prstGeom prst="rect">
            <a:avLst/>
          </a:prstGeom>
          <a:noFill/>
        </p:spPr>
        <p:txBody>
          <a:bodyPr wrap="square" rtlCol="0">
            <a:spAutoFit/>
          </a:bodyPr>
          <a:lstStyle/>
          <a:p>
            <a:r>
              <a:rPr lang="en-GB"/>
              <a:t>Angular distribution is of high importance for the lighting industry: manufacturers, designers and engineers need this information for 3D modelling.</a:t>
            </a:r>
            <a:endParaRPr lang="da-DK"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0116" y="1566421"/>
            <a:ext cx="3443296" cy="2666511"/>
          </a:xfrm>
          <a:prstGeom prst="rect">
            <a:avLst/>
          </a:prstGeom>
        </p:spPr>
      </p:pic>
      <p:pic>
        <p:nvPicPr>
          <p:cNvPr id="1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08951" y="2277877"/>
            <a:ext cx="1648922" cy="161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lus 11"/>
          <p:cNvSpPr/>
          <p:nvPr/>
        </p:nvSpPr>
        <p:spPr>
          <a:xfrm>
            <a:off x="6670205" y="2816697"/>
            <a:ext cx="558433" cy="539931"/>
          </a:xfrm>
          <a:prstGeom prst="mathPlus">
            <a:avLst>
              <a:gd name="adj1" fmla="val 4473"/>
            </a:avLst>
          </a:prstGeom>
          <a:solidFill>
            <a:schemeClr val="tx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12" descr="LogoFinished0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Tree>
    <p:extLst>
      <p:ext uri="{BB962C8B-B14F-4D97-AF65-F5344CB8AC3E}">
        <p14:creationId xmlns:p14="http://schemas.microsoft.com/office/powerpoint/2010/main" val="41562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9381" y="125120"/>
            <a:ext cx="10364451" cy="604976"/>
          </a:xfrm>
        </p:spPr>
        <p:txBody>
          <a:bodyPr>
            <a:noAutofit/>
          </a:bodyPr>
          <a:lstStyle/>
          <a:p>
            <a:r>
              <a:rPr lang="da-DK" sz="3600" err="1"/>
              <a:t>Goniophotometers</a:t>
            </a:r>
            <a:endParaRPr lang="da-DK" sz="3600"/>
          </a:p>
        </p:txBody>
      </p:sp>
      <p:sp>
        <p:nvSpPr>
          <p:cNvPr id="6" name="TextBox 5"/>
          <p:cNvSpPr txBox="1"/>
          <p:nvPr/>
        </p:nvSpPr>
        <p:spPr>
          <a:xfrm>
            <a:off x="2180822" y="895815"/>
            <a:ext cx="7701567" cy="646331"/>
          </a:xfrm>
          <a:prstGeom prst="rect">
            <a:avLst/>
          </a:prstGeom>
          <a:noFill/>
        </p:spPr>
        <p:txBody>
          <a:bodyPr wrap="square" rtlCol="0">
            <a:spAutoFit/>
          </a:bodyPr>
          <a:lstStyle/>
          <a:p>
            <a:pPr algn="ctr"/>
            <a:r>
              <a:rPr lang="en-GB" dirty="0"/>
              <a:t>Typical systems include </a:t>
            </a:r>
            <a:r>
              <a:rPr lang="en-GB"/>
              <a:t>a photo-sensor + goniometer.</a:t>
            </a:r>
          </a:p>
          <a:p>
            <a:endParaRPr lang="da-DK" dirty="0"/>
          </a:p>
        </p:txBody>
      </p:sp>
      <p:pic>
        <p:nvPicPr>
          <p:cNvPr id="1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1707" y="1706798"/>
            <a:ext cx="2784025" cy="273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00405" y="1535433"/>
            <a:ext cx="2519406" cy="1477328"/>
          </a:xfrm>
          <a:prstGeom prst="rect">
            <a:avLst/>
          </a:prstGeom>
          <a:noFill/>
        </p:spPr>
        <p:txBody>
          <a:bodyPr wrap="square" rtlCol="0">
            <a:spAutoFit/>
          </a:bodyPr>
          <a:lstStyle/>
          <a:p>
            <a:r>
              <a:rPr lang="en-US" dirty="0"/>
              <a:t>Intensity in candela</a:t>
            </a:r>
          </a:p>
          <a:p>
            <a:r>
              <a:rPr lang="en-US" dirty="0"/>
              <a:t>Angular distribution</a:t>
            </a:r>
          </a:p>
          <a:p>
            <a:r>
              <a:rPr lang="en-US" dirty="0"/>
              <a:t>IES and LDT files</a:t>
            </a:r>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93099668"/>
              </p:ext>
            </p:extLst>
          </p:nvPr>
        </p:nvGraphicFramePr>
        <p:xfrm>
          <a:off x="3840779" y="1599666"/>
          <a:ext cx="3089961" cy="4527032"/>
        </p:xfrm>
        <a:graphic>
          <a:graphicData uri="http://schemas.openxmlformats.org/drawingml/2006/table">
            <a:tbl>
              <a:tblPr/>
              <a:tblGrid>
                <a:gridCol w="441423">
                  <a:extLst>
                    <a:ext uri="{9D8B030D-6E8A-4147-A177-3AD203B41FA5}">
                      <a16:colId xmlns:a16="http://schemas.microsoft.com/office/drawing/2014/main" val="20000"/>
                    </a:ext>
                  </a:extLst>
                </a:gridCol>
                <a:gridCol w="441423">
                  <a:extLst>
                    <a:ext uri="{9D8B030D-6E8A-4147-A177-3AD203B41FA5}">
                      <a16:colId xmlns:a16="http://schemas.microsoft.com/office/drawing/2014/main" val="20001"/>
                    </a:ext>
                  </a:extLst>
                </a:gridCol>
                <a:gridCol w="441423">
                  <a:extLst>
                    <a:ext uri="{9D8B030D-6E8A-4147-A177-3AD203B41FA5}">
                      <a16:colId xmlns:a16="http://schemas.microsoft.com/office/drawing/2014/main" val="20002"/>
                    </a:ext>
                  </a:extLst>
                </a:gridCol>
                <a:gridCol w="441423">
                  <a:extLst>
                    <a:ext uri="{9D8B030D-6E8A-4147-A177-3AD203B41FA5}">
                      <a16:colId xmlns:a16="http://schemas.microsoft.com/office/drawing/2014/main" val="20003"/>
                    </a:ext>
                  </a:extLst>
                </a:gridCol>
                <a:gridCol w="441423">
                  <a:extLst>
                    <a:ext uri="{9D8B030D-6E8A-4147-A177-3AD203B41FA5}">
                      <a16:colId xmlns:a16="http://schemas.microsoft.com/office/drawing/2014/main" val="20004"/>
                    </a:ext>
                  </a:extLst>
                </a:gridCol>
                <a:gridCol w="441423">
                  <a:extLst>
                    <a:ext uri="{9D8B030D-6E8A-4147-A177-3AD203B41FA5}">
                      <a16:colId xmlns:a16="http://schemas.microsoft.com/office/drawing/2014/main" val="20005"/>
                    </a:ext>
                  </a:extLst>
                </a:gridCol>
                <a:gridCol w="441423">
                  <a:extLst>
                    <a:ext uri="{9D8B030D-6E8A-4147-A177-3AD203B41FA5}">
                      <a16:colId xmlns:a16="http://schemas.microsoft.com/office/drawing/2014/main" val="20006"/>
                    </a:ext>
                  </a:extLst>
                </a:gridCol>
              </a:tblGrid>
              <a:tr h="249680">
                <a:tc>
                  <a:txBody>
                    <a:bodyPr/>
                    <a:lstStyle/>
                    <a:p>
                      <a:pPr algn="l" fontAlgn="b"/>
                      <a:r>
                        <a:rPr lang="en-GB" sz="800" b="0" i="0" u="none" strike="noStrike" err="1">
                          <a:solidFill>
                            <a:srgbClr val="000000"/>
                          </a:solidFill>
                          <a:effectLst/>
                          <a:latin typeface="Calibri"/>
                        </a:rPr>
                        <a:t>Ang</a:t>
                      </a:r>
                      <a:r>
                        <a:rPr lang="en-GB" sz="800" b="0" i="0" u="none" strike="noStrike">
                          <a:solidFill>
                            <a:srgbClr val="000000"/>
                          </a:solidFill>
                          <a:effectLst/>
                          <a:latin typeface="Calibri"/>
                        </a:rPr>
                        <a:t>/C-plan</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0</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20</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25</a:t>
                      </a:r>
                    </a:p>
                  </a:txBody>
                  <a:tcPr marL="6897" marR="6897" marT="6897" marB="0" anchor="b">
                    <a:lnL>
                      <a:noFill/>
                    </a:lnL>
                    <a:lnR>
                      <a:noFill/>
                    </a:lnR>
                    <a:lnT>
                      <a:noFill/>
                    </a:lnT>
                    <a:lnB>
                      <a:noFill/>
                    </a:lnB>
                  </a:tcPr>
                </a:tc>
                <a:extLst>
                  <a:ext uri="{0D108BD9-81ED-4DB2-BD59-A6C34878D82A}">
                    <a16:rowId xmlns:a16="http://schemas.microsoft.com/office/drawing/2014/main" val="10000"/>
                  </a:ext>
                </a:extLst>
              </a:tr>
              <a:tr h="137945">
                <a:tc>
                  <a:txBody>
                    <a:bodyPr/>
                    <a:lstStyle/>
                    <a:p>
                      <a:pPr algn="r" fontAlgn="b"/>
                      <a:r>
                        <a:rPr lang="en-GB" sz="800" b="0" i="0" u="none" strike="noStrike">
                          <a:solidFill>
                            <a:srgbClr val="000000"/>
                          </a:solidFill>
                          <a:effectLst/>
                          <a:latin typeface="Calibri"/>
                        </a:rPr>
                        <a:t>0</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873,5683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873,5683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873,5683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873,5683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873,5683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873,5683</a:t>
                      </a:r>
                    </a:p>
                  </a:txBody>
                  <a:tcPr marL="6897" marR="6897" marT="6897" marB="0" anchor="b">
                    <a:lnL>
                      <a:noFill/>
                    </a:lnL>
                    <a:lnR>
                      <a:noFill/>
                    </a:lnR>
                    <a:lnT>
                      <a:noFill/>
                    </a:lnT>
                    <a:lnB>
                      <a:noFill/>
                    </a:lnB>
                  </a:tcPr>
                </a:tc>
                <a:extLst>
                  <a:ext uri="{0D108BD9-81ED-4DB2-BD59-A6C34878D82A}">
                    <a16:rowId xmlns:a16="http://schemas.microsoft.com/office/drawing/2014/main" val="10001"/>
                  </a:ext>
                </a:extLst>
              </a:tr>
              <a:tr h="137945">
                <a:tc>
                  <a:txBody>
                    <a:bodyPr/>
                    <a:lstStyle/>
                    <a:p>
                      <a:pPr algn="r" fontAlgn="b"/>
                      <a:r>
                        <a:rPr lang="en-GB" sz="800" b="0" i="0" u="none" strike="noStrike">
                          <a:solidFill>
                            <a:srgbClr val="000000"/>
                          </a:solidFill>
                          <a:effectLst/>
                          <a:latin typeface="Calibri"/>
                        </a:rPr>
                        <a:t>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874,6646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874,6746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875,974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876,3697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877,5536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877,5846</a:t>
                      </a:r>
                    </a:p>
                  </a:txBody>
                  <a:tcPr marL="6897" marR="6897" marT="6897" marB="0" anchor="b">
                    <a:lnL>
                      <a:noFill/>
                    </a:lnL>
                    <a:lnR>
                      <a:noFill/>
                    </a:lnR>
                    <a:lnT>
                      <a:noFill/>
                    </a:lnT>
                    <a:lnB>
                      <a:noFill/>
                    </a:lnB>
                  </a:tcPr>
                </a:tc>
                <a:extLst>
                  <a:ext uri="{0D108BD9-81ED-4DB2-BD59-A6C34878D82A}">
                    <a16:rowId xmlns:a16="http://schemas.microsoft.com/office/drawing/2014/main" val="10002"/>
                  </a:ext>
                </a:extLst>
              </a:tr>
              <a:tr h="137945">
                <a:tc>
                  <a:txBody>
                    <a:bodyPr/>
                    <a:lstStyle/>
                    <a:p>
                      <a:pPr algn="r" fontAlgn="b"/>
                      <a:r>
                        <a:rPr lang="en-GB" sz="800" b="0" i="0" u="none" strike="noStrike">
                          <a:solidFill>
                            <a:srgbClr val="000000"/>
                          </a:solidFill>
                          <a:effectLst/>
                          <a:latin typeface="Calibri"/>
                        </a:rPr>
                        <a:t>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875,7609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877,1144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878,3796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880,3233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881,5389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883,1025</a:t>
                      </a:r>
                    </a:p>
                  </a:txBody>
                  <a:tcPr marL="6897" marR="6897" marT="6897" marB="0" anchor="b">
                    <a:lnL>
                      <a:noFill/>
                    </a:lnL>
                    <a:lnR>
                      <a:noFill/>
                    </a:lnR>
                    <a:lnT>
                      <a:noFill/>
                    </a:lnT>
                    <a:lnB>
                      <a:noFill/>
                    </a:lnB>
                  </a:tcPr>
                </a:tc>
                <a:extLst>
                  <a:ext uri="{0D108BD9-81ED-4DB2-BD59-A6C34878D82A}">
                    <a16:rowId xmlns:a16="http://schemas.microsoft.com/office/drawing/2014/main" val="10003"/>
                  </a:ext>
                </a:extLst>
              </a:tr>
              <a:tr h="137945">
                <a:tc>
                  <a:txBody>
                    <a:bodyPr/>
                    <a:lstStyle/>
                    <a:p>
                      <a:pPr algn="r" fontAlgn="b"/>
                      <a:r>
                        <a:rPr lang="en-GB" sz="800" b="0" i="0" u="none" strike="noStrike">
                          <a:solidFill>
                            <a:srgbClr val="000000"/>
                          </a:solidFill>
                          <a:effectLst/>
                          <a:latin typeface="Calibri"/>
                        </a:rPr>
                        <a:t>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876,9303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879,5541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880,8093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884,2769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885,5242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888,6204</a:t>
                      </a:r>
                    </a:p>
                  </a:txBody>
                  <a:tcPr marL="6897" marR="6897" marT="6897" marB="0" anchor="b">
                    <a:lnL>
                      <a:noFill/>
                    </a:lnL>
                    <a:lnR>
                      <a:noFill/>
                    </a:lnR>
                    <a:lnT>
                      <a:noFill/>
                    </a:lnT>
                    <a:lnB>
                      <a:noFill/>
                    </a:lnB>
                  </a:tcPr>
                </a:tc>
                <a:extLst>
                  <a:ext uri="{0D108BD9-81ED-4DB2-BD59-A6C34878D82A}">
                    <a16:rowId xmlns:a16="http://schemas.microsoft.com/office/drawing/2014/main" val="10004"/>
                  </a:ext>
                </a:extLst>
              </a:tr>
              <a:tr h="137945">
                <a:tc>
                  <a:txBody>
                    <a:bodyPr/>
                    <a:lstStyle/>
                    <a:p>
                      <a:pPr algn="r" fontAlgn="b"/>
                      <a:r>
                        <a:rPr lang="en-GB" sz="800" b="0" i="0" u="none" strike="noStrike">
                          <a:solidFill>
                            <a:srgbClr val="000000"/>
                          </a:solidFill>
                          <a:effectLst/>
                          <a:latin typeface="Calibri"/>
                        </a:rPr>
                        <a:t>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880,013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881,9939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885,5896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888,2305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891,8943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894,1384</a:t>
                      </a:r>
                    </a:p>
                  </a:txBody>
                  <a:tcPr marL="6897" marR="6897" marT="6897" marB="0" anchor="b">
                    <a:lnL>
                      <a:noFill/>
                    </a:lnL>
                    <a:lnR>
                      <a:noFill/>
                    </a:lnR>
                    <a:lnT>
                      <a:noFill/>
                    </a:lnT>
                    <a:lnB>
                      <a:noFill/>
                    </a:lnB>
                  </a:tcPr>
                </a:tc>
                <a:extLst>
                  <a:ext uri="{0D108BD9-81ED-4DB2-BD59-A6C34878D82A}">
                    <a16:rowId xmlns:a16="http://schemas.microsoft.com/office/drawing/2014/main" val="10005"/>
                  </a:ext>
                </a:extLst>
              </a:tr>
              <a:tr h="137945">
                <a:tc>
                  <a:txBody>
                    <a:bodyPr/>
                    <a:lstStyle/>
                    <a:p>
                      <a:pPr algn="r" fontAlgn="b"/>
                      <a:r>
                        <a:rPr lang="en-GB" sz="800" b="0" i="0" u="none" strike="noStrike">
                          <a:solidFill>
                            <a:srgbClr val="000000"/>
                          </a:solidFill>
                          <a:effectLst/>
                          <a:latin typeface="Calibri"/>
                        </a:rPr>
                        <a:t>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883,0957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886,28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890,3699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894,118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898,6414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901,2567</a:t>
                      </a:r>
                    </a:p>
                  </a:txBody>
                  <a:tcPr marL="6897" marR="6897" marT="6897" marB="0" anchor="b">
                    <a:lnL>
                      <a:noFill/>
                    </a:lnL>
                    <a:lnR>
                      <a:noFill/>
                    </a:lnR>
                    <a:lnT>
                      <a:noFill/>
                    </a:lnT>
                    <a:lnB>
                      <a:noFill/>
                    </a:lnB>
                  </a:tcPr>
                </a:tc>
                <a:extLst>
                  <a:ext uri="{0D108BD9-81ED-4DB2-BD59-A6C34878D82A}">
                    <a16:rowId xmlns:a16="http://schemas.microsoft.com/office/drawing/2014/main" val="10006"/>
                  </a:ext>
                </a:extLst>
              </a:tr>
              <a:tr h="137945">
                <a:tc>
                  <a:txBody>
                    <a:bodyPr/>
                    <a:lstStyle/>
                    <a:p>
                      <a:pPr algn="r" fontAlgn="b"/>
                      <a:r>
                        <a:rPr lang="en-GB" sz="800" b="0" i="0" u="none" strike="noStrike">
                          <a:solidFill>
                            <a:srgbClr val="000000"/>
                          </a:solidFill>
                          <a:effectLst/>
                          <a:latin typeface="Calibri"/>
                        </a:rPr>
                        <a:t>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886,1784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891,314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895,1503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900,4158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905,3885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909,1572</a:t>
                      </a:r>
                    </a:p>
                  </a:txBody>
                  <a:tcPr marL="6897" marR="6897" marT="6897" marB="0" anchor="b">
                    <a:lnL>
                      <a:noFill/>
                    </a:lnL>
                    <a:lnR>
                      <a:noFill/>
                    </a:lnR>
                    <a:lnT>
                      <a:noFill/>
                    </a:lnT>
                    <a:lnB>
                      <a:noFill/>
                    </a:lnB>
                  </a:tcPr>
                </a:tc>
                <a:extLst>
                  <a:ext uri="{0D108BD9-81ED-4DB2-BD59-A6C34878D82A}">
                    <a16:rowId xmlns:a16="http://schemas.microsoft.com/office/drawing/2014/main" val="10007"/>
                  </a:ext>
                </a:extLst>
              </a:tr>
              <a:tr h="137945">
                <a:tc>
                  <a:txBody>
                    <a:bodyPr/>
                    <a:lstStyle/>
                    <a:p>
                      <a:pPr algn="r" fontAlgn="b"/>
                      <a:r>
                        <a:rPr lang="en-GB" sz="800" b="0" i="0" u="none" strike="noStrike">
                          <a:solidFill>
                            <a:srgbClr val="000000"/>
                          </a:solidFill>
                          <a:effectLst/>
                          <a:latin typeface="Calibri"/>
                        </a:rPr>
                        <a:t>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889,9412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896,348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900,6319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906,7136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912,4092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917,0578</a:t>
                      </a:r>
                    </a:p>
                  </a:txBody>
                  <a:tcPr marL="6897" marR="6897" marT="6897" marB="0" anchor="b">
                    <a:lnL>
                      <a:noFill/>
                    </a:lnL>
                    <a:lnR>
                      <a:noFill/>
                    </a:lnR>
                    <a:lnT>
                      <a:noFill/>
                    </a:lnT>
                    <a:lnB>
                      <a:noFill/>
                    </a:lnB>
                  </a:tcPr>
                </a:tc>
                <a:extLst>
                  <a:ext uri="{0D108BD9-81ED-4DB2-BD59-A6C34878D82A}">
                    <a16:rowId xmlns:a16="http://schemas.microsoft.com/office/drawing/2014/main" val="10008"/>
                  </a:ext>
                </a:extLst>
              </a:tr>
              <a:tr h="137945">
                <a:tc>
                  <a:txBody>
                    <a:bodyPr/>
                    <a:lstStyle/>
                    <a:p>
                      <a:pPr algn="r" fontAlgn="b"/>
                      <a:r>
                        <a:rPr lang="en-GB" sz="800" b="0" i="0" u="none" strike="noStrike">
                          <a:solidFill>
                            <a:srgbClr val="000000"/>
                          </a:solidFill>
                          <a:effectLst/>
                          <a:latin typeface="Calibri"/>
                        </a:rPr>
                        <a:t>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894,9252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901,3915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907,5309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913,1996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920,7552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924,9584</a:t>
                      </a:r>
                    </a:p>
                  </a:txBody>
                  <a:tcPr marL="6897" marR="6897" marT="6897" marB="0" anchor="b">
                    <a:lnL>
                      <a:noFill/>
                    </a:lnL>
                    <a:lnR>
                      <a:noFill/>
                    </a:lnR>
                    <a:lnT>
                      <a:noFill/>
                    </a:lnT>
                    <a:lnB>
                      <a:noFill/>
                    </a:lnB>
                  </a:tcPr>
                </a:tc>
                <a:extLst>
                  <a:ext uri="{0D108BD9-81ED-4DB2-BD59-A6C34878D82A}">
                    <a16:rowId xmlns:a16="http://schemas.microsoft.com/office/drawing/2014/main" val="10009"/>
                  </a:ext>
                </a:extLst>
              </a:tr>
              <a:tr h="137945">
                <a:tc>
                  <a:txBody>
                    <a:bodyPr/>
                    <a:lstStyle/>
                    <a:p>
                      <a:pPr algn="r" fontAlgn="b"/>
                      <a:r>
                        <a:rPr lang="en-GB" sz="800" b="0" i="0" u="none" strike="noStrike">
                          <a:solidFill>
                            <a:srgbClr val="000000"/>
                          </a:solidFill>
                          <a:effectLst/>
                          <a:latin typeface="Calibri"/>
                        </a:rPr>
                        <a:t>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899,9092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906,9208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914,43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920,8501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929,1012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933,8423</a:t>
                      </a:r>
                    </a:p>
                  </a:txBody>
                  <a:tcPr marL="6897" marR="6897" marT="6897" marB="0" anchor="b">
                    <a:lnL>
                      <a:noFill/>
                    </a:lnL>
                    <a:lnR>
                      <a:noFill/>
                    </a:lnR>
                    <a:lnT>
                      <a:noFill/>
                    </a:lnT>
                    <a:lnB>
                      <a:noFill/>
                    </a:lnB>
                  </a:tcPr>
                </a:tc>
                <a:extLst>
                  <a:ext uri="{0D108BD9-81ED-4DB2-BD59-A6C34878D82A}">
                    <a16:rowId xmlns:a16="http://schemas.microsoft.com/office/drawing/2014/main" val="10010"/>
                  </a:ext>
                </a:extLst>
              </a:tr>
              <a:tr h="137945">
                <a:tc>
                  <a:txBody>
                    <a:bodyPr/>
                    <a:lstStyle/>
                    <a:p>
                      <a:pPr algn="r" fontAlgn="b"/>
                      <a:r>
                        <a:rPr lang="en-GB" sz="800" b="0" i="0" u="none" strike="noStrike">
                          <a:solidFill>
                            <a:srgbClr val="000000"/>
                          </a:solidFill>
                          <a:effectLst/>
                          <a:latin typeface="Calibri"/>
                        </a:rPr>
                        <a:t>10</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904,8933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912,45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921,329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928,5005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937,4472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942,7337</a:t>
                      </a:r>
                    </a:p>
                  </a:txBody>
                  <a:tcPr marL="6897" marR="6897" marT="6897" marB="0" anchor="b">
                    <a:lnL>
                      <a:noFill/>
                    </a:lnL>
                    <a:lnR>
                      <a:noFill/>
                    </a:lnR>
                    <a:lnT>
                      <a:noFill/>
                    </a:lnT>
                    <a:lnB>
                      <a:noFill/>
                    </a:lnB>
                  </a:tcPr>
                </a:tc>
                <a:extLst>
                  <a:ext uri="{0D108BD9-81ED-4DB2-BD59-A6C34878D82A}">
                    <a16:rowId xmlns:a16="http://schemas.microsoft.com/office/drawing/2014/main" val="10011"/>
                  </a:ext>
                </a:extLst>
              </a:tr>
              <a:tr h="137945">
                <a:tc>
                  <a:txBody>
                    <a:bodyPr/>
                    <a:lstStyle/>
                    <a:p>
                      <a:pPr algn="r" fontAlgn="b"/>
                      <a:r>
                        <a:rPr lang="en-GB" sz="800" b="0" i="0" u="none" strike="noStrike">
                          <a:solidFill>
                            <a:srgbClr val="000000"/>
                          </a:solidFill>
                          <a:effectLst/>
                          <a:latin typeface="Calibri"/>
                        </a:rPr>
                        <a:t>11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909,6931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917,9792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927,8678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936,151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945,6382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951,625</a:t>
                      </a:r>
                    </a:p>
                  </a:txBody>
                  <a:tcPr marL="6897" marR="6897" marT="6897" marB="0" anchor="b">
                    <a:lnL>
                      <a:noFill/>
                    </a:lnL>
                    <a:lnR>
                      <a:noFill/>
                    </a:lnR>
                    <a:lnT>
                      <a:noFill/>
                    </a:lnT>
                    <a:lnB>
                      <a:noFill/>
                    </a:lnB>
                  </a:tcPr>
                </a:tc>
                <a:extLst>
                  <a:ext uri="{0D108BD9-81ED-4DB2-BD59-A6C34878D82A}">
                    <a16:rowId xmlns:a16="http://schemas.microsoft.com/office/drawing/2014/main" val="10012"/>
                  </a:ext>
                </a:extLst>
              </a:tr>
              <a:tr h="137945">
                <a:tc>
                  <a:txBody>
                    <a:bodyPr/>
                    <a:lstStyle/>
                    <a:p>
                      <a:pPr algn="r" fontAlgn="b"/>
                      <a:r>
                        <a:rPr lang="en-GB" sz="800" b="0" i="0" u="none" strike="noStrike">
                          <a:solidFill>
                            <a:srgbClr val="000000"/>
                          </a:solidFill>
                          <a:effectLst/>
                          <a:latin typeface="Calibri"/>
                        </a:rPr>
                        <a:t>12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914,4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923,5551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934,2142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943,741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953,6691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960,5297</a:t>
                      </a:r>
                    </a:p>
                  </a:txBody>
                  <a:tcPr marL="6897" marR="6897" marT="6897" marB="0" anchor="b">
                    <a:lnL>
                      <a:noFill/>
                    </a:lnL>
                    <a:lnR>
                      <a:noFill/>
                    </a:lnR>
                    <a:lnT>
                      <a:noFill/>
                    </a:lnT>
                    <a:lnB>
                      <a:noFill/>
                    </a:lnB>
                  </a:tcPr>
                </a:tc>
                <a:extLst>
                  <a:ext uri="{0D108BD9-81ED-4DB2-BD59-A6C34878D82A}">
                    <a16:rowId xmlns:a16="http://schemas.microsoft.com/office/drawing/2014/main" val="10013"/>
                  </a:ext>
                </a:extLst>
              </a:tr>
              <a:tr h="137945">
                <a:tc>
                  <a:txBody>
                    <a:bodyPr/>
                    <a:lstStyle/>
                    <a:p>
                      <a:pPr algn="r" fontAlgn="b"/>
                      <a:r>
                        <a:rPr lang="en-GB" sz="800" b="0" i="0" u="none" strike="noStrike">
                          <a:solidFill>
                            <a:srgbClr val="000000"/>
                          </a:solidFill>
                          <a:effectLst/>
                          <a:latin typeface="Calibri"/>
                        </a:rPr>
                        <a:t>13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919,1071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929,2212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940,5606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951,2599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961,7001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969,4634</a:t>
                      </a:r>
                    </a:p>
                  </a:txBody>
                  <a:tcPr marL="6897" marR="6897" marT="6897" marB="0" anchor="b">
                    <a:lnL>
                      <a:noFill/>
                    </a:lnL>
                    <a:lnR>
                      <a:noFill/>
                    </a:lnR>
                    <a:lnT>
                      <a:noFill/>
                    </a:lnT>
                    <a:lnB>
                      <a:noFill/>
                    </a:lnB>
                  </a:tcPr>
                </a:tc>
                <a:extLst>
                  <a:ext uri="{0D108BD9-81ED-4DB2-BD59-A6C34878D82A}">
                    <a16:rowId xmlns:a16="http://schemas.microsoft.com/office/drawing/2014/main" val="10014"/>
                  </a:ext>
                </a:extLst>
              </a:tr>
              <a:tr h="137945">
                <a:tc>
                  <a:txBody>
                    <a:bodyPr/>
                    <a:lstStyle/>
                    <a:p>
                      <a:pPr algn="r" fontAlgn="b"/>
                      <a:r>
                        <a:rPr lang="en-GB" sz="800" b="0" i="0" u="none" strike="noStrike">
                          <a:solidFill>
                            <a:srgbClr val="000000"/>
                          </a:solidFill>
                          <a:effectLst/>
                          <a:latin typeface="Calibri"/>
                        </a:rPr>
                        <a:t>14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923,8141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934,8873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946,907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958,7789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969,731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978,3972</a:t>
                      </a:r>
                    </a:p>
                  </a:txBody>
                  <a:tcPr marL="6897" marR="6897" marT="6897" marB="0" anchor="b">
                    <a:lnL>
                      <a:noFill/>
                    </a:lnL>
                    <a:lnR>
                      <a:noFill/>
                    </a:lnR>
                    <a:lnT>
                      <a:noFill/>
                    </a:lnT>
                    <a:lnB>
                      <a:noFill/>
                    </a:lnB>
                  </a:tcPr>
                </a:tc>
                <a:extLst>
                  <a:ext uri="{0D108BD9-81ED-4DB2-BD59-A6C34878D82A}">
                    <a16:rowId xmlns:a16="http://schemas.microsoft.com/office/drawing/2014/main" val="10015"/>
                  </a:ext>
                </a:extLst>
              </a:tr>
              <a:tr h="137945">
                <a:tc>
                  <a:txBody>
                    <a:bodyPr/>
                    <a:lstStyle/>
                    <a:p>
                      <a:pPr algn="r" fontAlgn="b"/>
                      <a:r>
                        <a:rPr lang="en-GB" sz="800" b="0" i="0" u="none" strike="noStrike">
                          <a:solidFill>
                            <a:srgbClr val="000000"/>
                          </a:solidFill>
                          <a:effectLst/>
                          <a:latin typeface="Calibri"/>
                        </a:rPr>
                        <a:t>15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928,5887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940,5535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953,2214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966,2979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978,0482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987,3309</a:t>
                      </a:r>
                    </a:p>
                  </a:txBody>
                  <a:tcPr marL="6897" marR="6897" marT="6897" marB="0" anchor="b">
                    <a:lnL>
                      <a:noFill/>
                    </a:lnL>
                    <a:lnR>
                      <a:noFill/>
                    </a:lnR>
                    <a:lnT>
                      <a:noFill/>
                    </a:lnT>
                    <a:lnB>
                      <a:noFill/>
                    </a:lnB>
                  </a:tcPr>
                </a:tc>
                <a:extLst>
                  <a:ext uri="{0D108BD9-81ED-4DB2-BD59-A6C34878D82A}">
                    <a16:rowId xmlns:a16="http://schemas.microsoft.com/office/drawing/2014/main" val="10016"/>
                  </a:ext>
                </a:extLst>
              </a:tr>
              <a:tr h="137945">
                <a:tc>
                  <a:txBody>
                    <a:bodyPr/>
                    <a:lstStyle/>
                    <a:p>
                      <a:pPr algn="r" fontAlgn="b"/>
                      <a:r>
                        <a:rPr lang="en-GB" sz="800" b="0" i="0" u="none" strike="noStrike">
                          <a:solidFill>
                            <a:srgbClr val="000000"/>
                          </a:solidFill>
                          <a:effectLst/>
                          <a:latin typeface="Calibri"/>
                        </a:rPr>
                        <a:t>16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933,3644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946,1473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959,5344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973,7429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986,4312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997,5172</a:t>
                      </a:r>
                    </a:p>
                  </a:txBody>
                  <a:tcPr marL="6897" marR="6897" marT="6897" marB="0" anchor="b">
                    <a:lnL>
                      <a:noFill/>
                    </a:lnL>
                    <a:lnR>
                      <a:noFill/>
                    </a:lnR>
                    <a:lnT>
                      <a:noFill/>
                    </a:lnT>
                    <a:lnB>
                      <a:noFill/>
                    </a:lnB>
                  </a:tcPr>
                </a:tc>
                <a:extLst>
                  <a:ext uri="{0D108BD9-81ED-4DB2-BD59-A6C34878D82A}">
                    <a16:rowId xmlns:a16="http://schemas.microsoft.com/office/drawing/2014/main" val="10017"/>
                  </a:ext>
                </a:extLst>
              </a:tr>
              <a:tr h="137945">
                <a:tc>
                  <a:txBody>
                    <a:bodyPr/>
                    <a:lstStyle/>
                    <a:p>
                      <a:pPr algn="r" fontAlgn="b"/>
                      <a:r>
                        <a:rPr lang="en-GB" sz="800" b="0" i="0" u="none" strike="noStrike">
                          <a:solidFill>
                            <a:srgbClr val="000000"/>
                          </a:solidFill>
                          <a:effectLst/>
                          <a:latin typeface="Calibri"/>
                        </a:rPr>
                        <a:t>17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938,14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951,7041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965,8475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981,1663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994,8142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1008,468</a:t>
                      </a:r>
                    </a:p>
                  </a:txBody>
                  <a:tcPr marL="6897" marR="6897" marT="6897" marB="0" anchor="b">
                    <a:lnL>
                      <a:noFill/>
                    </a:lnL>
                    <a:lnR>
                      <a:noFill/>
                    </a:lnR>
                    <a:lnT>
                      <a:noFill/>
                    </a:lnT>
                    <a:lnB>
                      <a:noFill/>
                    </a:lnB>
                  </a:tcPr>
                </a:tc>
                <a:extLst>
                  <a:ext uri="{0D108BD9-81ED-4DB2-BD59-A6C34878D82A}">
                    <a16:rowId xmlns:a16="http://schemas.microsoft.com/office/drawing/2014/main" val="10018"/>
                  </a:ext>
                </a:extLst>
              </a:tr>
              <a:tr h="137945">
                <a:tc>
                  <a:txBody>
                    <a:bodyPr/>
                    <a:lstStyle/>
                    <a:p>
                      <a:pPr algn="r" fontAlgn="b"/>
                      <a:r>
                        <a:rPr lang="en-GB" sz="800" b="0" i="0" u="none" strike="noStrike">
                          <a:solidFill>
                            <a:srgbClr val="000000"/>
                          </a:solidFill>
                          <a:effectLst/>
                          <a:latin typeface="Calibri"/>
                        </a:rPr>
                        <a:t>18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943,4874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957,2609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972,4881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988,5898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1003,323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1019,418</a:t>
                      </a:r>
                    </a:p>
                  </a:txBody>
                  <a:tcPr marL="6897" marR="6897" marT="6897" marB="0" anchor="b">
                    <a:lnL>
                      <a:noFill/>
                    </a:lnL>
                    <a:lnR>
                      <a:noFill/>
                    </a:lnR>
                    <a:lnT>
                      <a:noFill/>
                    </a:lnT>
                    <a:lnB>
                      <a:noFill/>
                    </a:lnB>
                  </a:tcPr>
                </a:tc>
                <a:extLst>
                  <a:ext uri="{0D108BD9-81ED-4DB2-BD59-A6C34878D82A}">
                    <a16:rowId xmlns:a16="http://schemas.microsoft.com/office/drawing/2014/main" val="10019"/>
                  </a:ext>
                </a:extLst>
              </a:tr>
              <a:tr h="137945">
                <a:tc>
                  <a:txBody>
                    <a:bodyPr/>
                    <a:lstStyle/>
                    <a:p>
                      <a:pPr algn="r" fontAlgn="b"/>
                      <a:r>
                        <a:rPr lang="en-GB" sz="800" b="0" i="0" u="none" strike="noStrike">
                          <a:solidFill>
                            <a:srgbClr val="000000"/>
                          </a:solidFill>
                          <a:effectLst/>
                          <a:latin typeface="Calibri"/>
                        </a:rPr>
                        <a:t>19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950,1255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962,8176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979,9695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996,2387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1012,751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1030,369</a:t>
                      </a:r>
                    </a:p>
                  </a:txBody>
                  <a:tcPr marL="6897" marR="6897" marT="6897" marB="0" anchor="b">
                    <a:lnL>
                      <a:noFill/>
                    </a:lnL>
                    <a:lnR>
                      <a:noFill/>
                    </a:lnR>
                    <a:lnT>
                      <a:noFill/>
                    </a:lnT>
                    <a:lnB>
                      <a:noFill/>
                    </a:lnB>
                  </a:tcPr>
                </a:tc>
                <a:extLst>
                  <a:ext uri="{0D108BD9-81ED-4DB2-BD59-A6C34878D82A}">
                    <a16:rowId xmlns:a16="http://schemas.microsoft.com/office/drawing/2014/main" val="10020"/>
                  </a:ext>
                </a:extLst>
              </a:tr>
              <a:tr h="137945">
                <a:tc>
                  <a:txBody>
                    <a:bodyPr/>
                    <a:lstStyle/>
                    <a:p>
                      <a:pPr algn="r" fontAlgn="b"/>
                      <a:r>
                        <a:rPr lang="en-GB" sz="800" b="0" i="0" u="none" strike="noStrike">
                          <a:solidFill>
                            <a:srgbClr val="000000"/>
                          </a:solidFill>
                          <a:effectLst/>
                          <a:latin typeface="Calibri"/>
                        </a:rPr>
                        <a:t>20</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956,7635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971,7907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987,4509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1006,208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1022,18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1042,339</a:t>
                      </a:r>
                    </a:p>
                  </a:txBody>
                  <a:tcPr marL="6897" marR="6897" marT="6897" marB="0" anchor="b">
                    <a:lnL>
                      <a:noFill/>
                    </a:lnL>
                    <a:lnR>
                      <a:noFill/>
                    </a:lnR>
                    <a:lnT>
                      <a:noFill/>
                    </a:lnT>
                    <a:lnB>
                      <a:noFill/>
                    </a:lnB>
                  </a:tcPr>
                </a:tc>
                <a:extLst>
                  <a:ext uri="{0D108BD9-81ED-4DB2-BD59-A6C34878D82A}">
                    <a16:rowId xmlns:a16="http://schemas.microsoft.com/office/drawing/2014/main" val="10021"/>
                  </a:ext>
                </a:extLst>
              </a:tr>
              <a:tr h="137945">
                <a:tc>
                  <a:txBody>
                    <a:bodyPr/>
                    <a:lstStyle/>
                    <a:p>
                      <a:pPr algn="r" fontAlgn="b"/>
                      <a:r>
                        <a:rPr lang="en-GB" sz="800" b="0" i="0" u="none" strike="noStrike">
                          <a:solidFill>
                            <a:srgbClr val="000000"/>
                          </a:solidFill>
                          <a:effectLst/>
                          <a:latin typeface="Calibri"/>
                        </a:rPr>
                        <a:t>21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963,4016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980,8505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994,9323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1016,177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1031,608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1054,372</a:t>
                      </a:r>
                    </a:p>
                  </a:txBody>
                  <a:tcPr marL="6897" marR="6897" marT="6897" marB="0" anchor="b">
                    <a:lnL>
                      <a:noFill/>
                    </a:lnL>
                    <a:lnR>
                      <a:noFill/>
                    </a:lnR>
                    <a:lnT>
                      <a:noFill/>
                    </a:lnT>
                    <a:lnB>
                      <a:noFill/>
                    </a:lnB>
                  </a:tcPr>
                </a:tc>
                <a:extLst>
                  <a:ext uri="{0D108BD9-81ED-4DB2-BD59-A6C34878D82A}">
                    <a16:rowId xmlns:a16="http://schemas.microsoft.com/office/drawing/2014/main" val="10022"/>
                  </a:ext>
                </a:extLst>
              </a:tr>
              <a:tr h="137945">
                <a:tc>
                  <a:txBody>
                    <a:bodyPr/>
                    <a:lstStyle/>
                    <a:p>
                      <a:pPr algn="r" fontAlgn="b"/>
                      <a:r>
                        <a:rPr lang="en-GB" sz="800" b="0" i="0" u="none" strike="noStrike">
                          <a:solidFill>
                            <a:srgbClr val="000000"/>
                          </a:solidFill>
                          <a:effectLst/>
                          <a:latin typeface="Calibri"/>
                        </a:rPr>
                        <a:t>22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973,9025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989,9103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1006,878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1026,146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1044,864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1066,405</a:t>
                      </a:r>
                    </a:p>
                  </a:txBody>
                  <a:tcPr marL="6897" marR="6897" marT="6897" marB="0" anchor="b">
                    <a:lnL>
                      <a:noFill/>
                    </a:lnL>
                    <a:lnR>
                      <a:noFill/>
                    </a:lnR>
                    <a:lnT>
                      <a:noFill/>
                    </a:lnT>
                    <a:lnB>
                      <a:noFill/>
                    </a:lnB>
                  </a:tcPr>
                </a:tc>
                <a:extLst>
                  <a:ext uri="{0D108BD9-81ED-4DB2-BD59-A6C34878D82A}">
                    <a16:rowId xmlns:a16="http://schemas.microsoft.com/office/drawing/2014/main" val="10023"/>
                  </a:ext>
                </a:extLst>
              </a:tr>
              <a:tr h="137945">
                <a:tc>
                  <a:txBody>
                    <a:bodyPr/>
                    <a:lstStyle/>
                    <a:p>
                      <a:pPr algn="r" fontAlgn="b"/>
                      <a:r>
                        <a:rPr lang="en-GB" sz="800" b="0" i="0" u="none" strike="noStrike">
                          <a:solidFill>
                            <a:srgbClr val="000000"/>
                          </a:solidFill>
                          <a:effectLst/>
                          <a:latin typeface="Calibri"/>
                        </a:rPr>
                        <a:t>23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986,8259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1001,111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1021,785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1039,8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1062,966</a:t>
                      </a:r>
                    </a:p>
                  </a:txBody>
                  <a:tcPr marL="6897" marR="6897" marT="6897"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a:rPr>
                        <a:t>1080,948</a:t>
                      </a:r>
                    </a:p>
                  </a:txBody>
                  <a:tcPr marL="6897" marR="6897" marT="6897" marB="0" anchor="b">
                    <a:lnL>
                      <a:noFill/>
                    </a:lnL>
                    <a:lnR>
                      <a:noFill/>
                    </a:lnR>
                    <a:lnT>
                      <a:noFill/>
                    </a:lnT>
                    <a:lnB>
                      <a:noFill/>
                    </a:lnB>
                  </a:tcPr>
                </a:tc>
                <a:extLst>
                  <a:ext uri="{0D108BD9-81ED-4DB2-BD59-A6C34878D82A}">
                    <a16:rowId xmlns:a16="http://schemas.microsoft.com/office/drawing/2014/main" val="10024"/>
                  </a:ext>
                </a:extLst>
              </a:tr>
              <a:tr h="137945">
                <a:tc>
                  <a:txBody>
                    <a:bodyPr/>
                    <a:lstStyle/>
                    <a:p>
                      <a:pPr algn="r" fontAlgn="b"/>
                      <a:r>
                        <a:rPr lang="en-GB" sz="800" b="0" i="0" u="none" strike="noStrike">
                          <a:solidFill>
                            <a:srgbClr val="000000"/>
                          </a:solidFill>
                          <a:effectLst/>
                          <a:latin typeface="Calibri"/>
                        </a:rPr>
                        <a:t>24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999,7493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1017,568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1036,692</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1058,769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1081,067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1102,531</a:t>
                      </a:r>
                    </a:p>
                  </a:txBody>
                  <a:tcPr marL="6897" marR="6897" marT="6897" marB="0" anchor="b">
                    <a:lnL>
                      <a:noFill/>
                    </a:lnL>
                    <a:lnR>
                      <a:noFill/>
                    </a:lnR>
                    <a:lnT>
                      <a:noFill/>
                    </a:lnT>
                    <a:lnB>
                      <a:noFill/>
                    </a:lnB>
                  </a:tcPr>
                </a:tc>
                <a:extLst>
                  <a:ext uri="{0D108BD9-81ED-4DB2-BD59-A6C34878D82A}">
                    <a16:rowId xmlns:a16="http://schemas.microsoft.com/office/drawing/2014/main" val="10025"/>
                  </a:ext>
                </a:extLst>
              </a:tr>
              <a:tr h="137945">
                <a:tc>
                  <a:txBody>
                    <a:bodyPr/>
                    <a:lstStyle/>
                    <a:p>
                      <a:pPr algn="r" fontAlgn="b"/>
                      <a:r>
                        <a:rPr lang="en-GB" sz="800" b="0" i="0" u="none" strike="noStrike">
                          <a:solidFill>
                            <a:srgbClr val="000000"/>
                          </a:solidFill>
                          <a:effectLst/>
                          <a:latin typeface="Calibri"/>
                        </a:rPr>
                        <a:t>25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1012,673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1034,024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1051,599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1077,738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1099,168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1124,113</a:t>
                      </a:r>
                    </a:p>
                  </a:txBody>
                  <a:tcPr marL="6897" marR="6897" marT="6897" marB="0" anchor="b">
                    <a:lnL>
                      <a:noFill/>
                    </a:lnL>
                    <a:lnR>
                      <a:noFill/>
                    </a:lnR>
                    <a:lnT>
                      <a:noFill/>
                    </a:lnT>
                    <a:lnB>
                      <a:noFill/>
                    </a:lnB>
                  </a:tcPr>
                </a:tc>
                <a:extLst>
                  <a:ext uri="{0D108BD9-81ED-4DB2-BD59-A6C34878D82A}">
                    <a16:rowId xmlns:a16="http://schemas.microsoft.com/office/drawing/2014/main" val="10026"/>
                  </a:ext>
                </a:extLst>
              </a:tr>
              <a:tr h="137945">
                <a:tc>
                  <a:txBody>
                    <a:bodyPr/>
                    <a:lstStyle/>
                    <a:p>
                      <a:pPr algn="r" fontAlgn="b"/>
                      <a:r>
                        <a:rPr lang="en-GB" sz="800" b="0" i="0" u="none" strike="noStrike">
                          <a:solidFill>
                            <a:srgbClr val="000000"/>
                          </a:solidFill>
                          <a:effectLst/>
                          <a:latin typeface="Calibri"/>
                        </a:rPr>
                        <a:t>26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1031,796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1050,48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1073,795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1096,707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1122,766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1145,695</a:t>
                      </a:r>
                    </a:p>
                  </a:txBody>
                  <a:tcPr marL="6897" marR="6897" marT="6897" marB="0" anchor="b">
                    <a:lnL>
                      <a:noFill/>
                    </a:lnL>
                    <a:lnR>
                      <a:noFill/>
                    </a:lnR>
                    <a:lnT>
                      <a:noFill/>
                    </a:lnT>
                    <a:lnB>
                      <a:noFill/>
                    </a:lnB>
                  </a:tcPr>
                </a:tc>
                <a:extLst>
                  <a:ext uri="{0D108BD9-81ED-4DB2-BD59-A6C34878D82A}">
                    <a16:rowId xmlns:a16="http://schemas.microsoft.com/office/drawing/2014/main" val="10027"/>
                  </a:ext>
                </a:extLst>
              </a:tr>
              <a:tr h="137945">
                <a:tc>
                  <a:txBody>
                    <a:bodyPr/>
                    <a:lstStyle/>
                    <a:p>
                      <a:pPr algn="r" fontAlgn="b"/>
                      <a:r>
                        <a:rPr lang="en-GB" sz="800" b="0" i="0" u="none" strike="noStrike">
                          <a:solidFill>
                            <a:srgbClr val="000000"/>
                          </a:solidFill>
                          <a:effectLst/>
                          <a:latin typeface="Calibri"/>
                        </a:rPr>
                        <a:t>27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1051,347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1071,494</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1096,723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1121,647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1148,078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1171,55</a:t>
                      </a:r>
                    </a:p>
                  </a:txBody>
                  <a:tcPr marL="6897" marR="6897" marT="6897" marB="0" anchor="b">
                    <a:lnL>
                      <a:noFill/>
                    </a:lnL>
                    <a:lnR>
                      <a:noFill/>
                    </a:lnR>
                    <a:lnT>
                      <a:noFill/>
                    </a:lnT>
                    <a:lnB>
                      <a:noFill/>
                    </a:lnB>
                  </a:tcPr>
                </a:tc>
                <a:extLst>
                  <a:ext uri="{0D108BD9-81ED-4DB2-BD59-A6C34878D82A}">
                    <a16:rowId xmlns:a16="http://schemas.microsoft.com/office/drawing/2014/main" val="10028"/>
                  </a:ext>
                </a:extLst>
              </a:tr>
              <a:tr h="137945">
                <a:tc>
                  <a:txBody>
                    <a:bodyPr/>
                    <a:lstStyle/>
                    <a:p>
                      <a:pPr algn="r" fontAlgn="b"/>
                      <a:r>
                        <a:rPr lang="en-GB" sz="800" b="0" i="0" u="none" strike="noStrike">
                          <a:solidFill>
                            <a:srgbClr val="000000"/>
                          </a:solidFill>
                          <a:effectLst/>
                          <a:latin typeface="Calibri"/>
                        </a:rPr>
                        <a:t>28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1070,899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1095,415</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1119,651</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1148,867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1173,389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1200,623</a:t>
                      </a:r>
                    </a:p>
                  </a:txBody>
                  <a:tcPr marL="6897" marR="6897" marT="6897" marB="0" anchor="b">
                    <a:lnL>
                      <a:noFill/>
                    </a:lnL>
                    <a:lnR>
                      <a:noFill/>
                    </a:lnR>
                    <a:lnT>
                      <a:noFill/>
                    </a:lnT>
                    <a:lnB>
                      <a:noFill/>
                    </a:lnB>
                  </a:tcPr>
                </a:tc>
                <a:extLst>
                  <a:ext uri="{0D108BD9-81ED-4DB2-BD59-A6C34878D82A}">
                    <a16:rowId xmlns:a16="http://schemas.microsoft.com/office/drawing/2014/main" val="10029"/>
                  </a:ext>
                </a:extLst>
              </a:tr>
              <a:tr h="137945">
                <a:tc>
                  <a:txBody>
                    <a:bodyPr/>
                    <a:lstStyle/>
                    <a:p>
                      <a:pPr algn="r" fontAlgn="b"/>
                      <a:r>
                        <a:rPr lang="en-GB" sz="800" b="0" i="0" u="none" strike="noStrike">
                          <a:solidFill>
                            <a:srgbClr val="000000"/>
                          </a:solidFill>
                          <a:effectLst/>
                          <a:latin typeface="Calibri"/>
                        </a:rPr>
                        <a:t>29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1091,986</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1119,337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1144,323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1176,087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1199,313</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1229,695</a:t>
                      </a:r>
                    </a:p>
                  </a:txBody>
                  <a:tcPr marL="6897" marR="6897" marT="6897" marB="0" anchor="b">
                    <a:lnL>
                      <a:noFill/>
                    </a:lnL>
                    <a:lnR>
                      <a:noFill/>
                    </a:lnR>
                    <a:lnT>
                      <a:noFill/>
                    </a:lnT>
                    <a:lnB>
                      <a:noFill/>
                    </a:lnB>
                  </a:tcPr>
                </a:tc>
                <a:extLst>
                  <a:ext uri="{0D108BD9-81ED-4DB2-BD59-A6C34878D82A}">
                    <a16:rowId xmlns:a16="http://schemas.microsoft.com/office/drawing/2014/main" val="10030"/>
                  </a:ext>
                </a:extLst>
              </a:tr>
              <a:tr h="137945">
                <a:tc>
                  <a:txBody>
                    <a:bodyPr/>
                    <a:lstStyle/>
                    <a:p>
                      <a:pPr algn="r" fontAlgn="b"/>
                      <a:r>
                        <a:rPr lang="en-GB" sz="800" b="0" i="0" u="none" strike="noStrike">
                          <a:solidFill>
                            <a:srgbClr val="000000"/>
                          </a:solidFill>
                          <a:effectLst/>
                          <a:latin typeface="Calibri"/>
                        </a:rPr>
                        <a:t>30</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1117,528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1143,258</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1174,847</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1203,679</a:t>
                      </a:r>
                    </a:p>
                  </a:txBody>
                  <a:tcPr marL="6897" marR="6897" marT="6897"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1233,398</a:t>
                      </a:r>
                    </a:p>
                  </a:txBody>
                  <a:tcPr marL="6897" marR="6897" marT="6897"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a:rPr>
                        <a:t>1258,768</a:t>
                      </a:r>
                    </a:p>
                  </a:txBody>
                  <a:tcPr marL="6897" marR="6897" marT="6897" marB="0" anchor="b">
                    <a:lnL>
                      <a:noFill/>
                    </a:lnL>
                    <a:lnR>
                      <a:noFill/>
                    </a:lnR>
                    <a:lnT>
                      <a:noFill/>
                    </a:lnT>
                    <a:lnB>
                      <a:noFill/>
                    </a:lnB>
                  </a:tcPr>
                </a:tc>
                <a:extLst>
                  <a:ext uri="{0D108BD9-81ED-4DB2-BD59-A6C34878D82A}">
                    <a16:rowId xmlns:a16="http://schemas.microsoft.com/office/drawing/2014/main" val="10031"/>
                  </a:ext>
                </a:extLst>
              </a:tr>
            </a:tbl>
          </a:graphicData>
        </a:graphic>
      </p:graphicFrame>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05" y="2526904"/>
            <a:ext cx="3320302" cy="2887219"/>
          </a:xfrm>
          <a:prstGeom prst="rect">
            <a:avLst/>
          </a:prstGeom>
        </p:spPr>
      </p:pic>
      <p:pic>
        <p:nvPicPr>
          <p:cNvPr id="10" name="Picture 9" descr="LogoFinished0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
        <p:nvSpPr>
          <p:cNvPr id="7" name="TextBox 6"/>
          <p:cNvSpPr txBox="1"/>
          <p:nvPr/>
        </p:nvSpPr>
        <p:spPr>
          <a:xfrm>
            <a:off x="7734375" y="4914251"/>
            <a:ext cx="3218688" cy="646331"/>
          </a:xfrm>
          <a:prstGeom prst="rect">
            <a:avLst/>
          </a:prstGeom>
          <a:noFill/>
        </p:spPr>
        <p:txBody>
          <a:bodyPr wrap="square" rtlCol="0">
            <a:spAutoFit/>
          </a:bodyPr>
          <a:lstStyle/>
          <a:p>
            <a:r>
              <a:rPr lang="en-US" dirty="0"/>
              <a:t>Intensity in candela for certain number of angles for a lamp</a:t>
            </a:r>
            <a:r>
              <a:rPr lang="en-GB" dirty="0"/>
              <a:t> </a:t>
            </a:r>
            <a:endParaRPr lang="en-US" dirty="0"/>
          </a:p>
        </p:txBody>
      </p:sp>
    </p:spTree>
    <p:extLst>
      <p:ext uri="{BB962C8B-B14F-4D97-AF65-F5344CB8AC3E}">
        <p14:creationId xmlns:p14="http://schemas.microsoft.com/office/powerpoint/2010/main" val="18370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9381" y="125120"/>
            <a:ext cx="10364451" cy="604976"/>
          </a:xfrm>
        </p:spPr>
        <p:txBody>
          <a:bodyPr>
            <a:noAutofit/>
          </a:bodyPr>
          <a:lstStyle/>
          <a:p>
            <a:r>
              <a:rPr lang="da-DK" sz="3600"/>
              <a:t>New </a:t>
            </a:r>
            <a:r>
              <a:rPr lang="da-DK" sz="3600" err="1"/>
              <a:t>technology</a:t>
            </a:r>
            <a:endParaRPr lang="da-DK" sz="3600"/>
          </a:p>
        </p:txBody>
      </p:sp>
      <p:sp>
        <p:nvSpPr>
          <p:cNvPr id="6" name="TextBox 5"/>
          <p:cNvSpPr txBox="1"/>
          <p:nvPr/>
        </p:nvSpPr>
        <p:spPr>
          <a:xfrm>
            <a:off x="2601531" y="809599"/>
            <a:ext cx="7701567" cy="646331"/>
          </a:xfrm>
          <a:prstGeom prst="rect">
            <a:avLst/>
          </a:prstGeom>
          <a:noFill/>
        </p:spPr>
        <p:txBody>
          <a:bodyPr wrap="square" rtlCol="0">
            <a:spAutoFit/>
          </a:bodyPr>
          <a:lstStyle/>
          <a:p>
            <a:r>
              <a:rPr lang="en-GB"/>
              <a:t>Typical systems include a photo-sensor, goniometer and a spectrometer</a:t>
            </a:r>
          </a:p>
          <a:p>
            <a:endParaRPr lang="da-DK"/>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3779" y="1166072"/>
            <a:ext cx="1919205" cy="231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us 7"/>
          <p:cNvSpPr/>
          <p:nvPr/>
        </p:nvSpPr>
        <p:spPr>
          <a:xfrm>
            <a:off x="5459189" y="1959428"/>
            <a:ext cx="558433" cy="539931"/>
          </a:xfrm>
          <a:prstGeom prst="mathPlus">
            <a:avLst>
              <a:gd name="adj1" fmla="val 4473"/>
            </a:avLst>
          </a:prstGeom>
          <a:solidFill>
            <a:schemeClr val="tx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p:cNvSpPr txBox="1"/>
          <p:nvPr/>
        </p:nvSpPr>
        <p:spPr>
          <a:xfrm>
            <a:off x="937266" y="3544421"/>
            <a:ext cx="10188680" cy="369332"/>
          </a:xfrm>
          <a:prstGeom prst="rect">
            <a:avLst/>
          </a:prstGeom>
          <a:noFill/>
        </p:spPr>
        <p:txBody>
          <a:bodyPr wrap="square" rtlCol="0">
            <a:spAutoFit/>
          </a:bodyPr>
          <a:lstStyle/>
          <a:p>
            <a:r>
              <a:rPr lang="en-GB" b="1" dirty="0"/>
              <a:t>New technology</a:t>
            </a:r>
            <a:r>
              <a:rPr lang="en-GB" dirty="0"/>
              <a:t>: </a:t>
            </a:r>
            <a:r>
              <a:rPr lang="en-GB"/>
              <a:t>Future proof all-in-one </a:t>
            </a:r>
            <a:r>
              <a:rPr lang="en-GB" dirty="0"/>
              <a:t>measuring solution includes spectrometer and a </a:t>
            </a:r>
            <a:r>
              <a:rPr lang="en-GB" dirty="0" err="1"/>
              <a:t>goniophotometer</a:t>
            </a:r>
            <a:endParaRPr lang="da-DK"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6009" y="3977501"/>
            <a:ext cx="1860039" cy="1827076"/>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7980" y="1196512"/>
            <a:ext cx="2701950" cy="2349522"/>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13682" y="3853231"/>
            <a:ext cx="3045507" cy="2648267"/>
          </a:xfrm>
          <a:prstGeom prst="rect">
            <a:avLst/>
          </a:prstGeom>
        </p:spPr>
      </p:pic>
      <p:pic>
        <p:nvPicPr>
          <p:cNvPr id="13" name="Picture 12" descr="C:\Users\CK\Desktop\spectr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7215" y="4881544"/>
            <a:ext cx="1594202" cy="9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Callout 1 18"/>
          <p:cNvSpPr/>
          <p:nvPr/>
        </p:nvSpPr>
        <p:spPr>
          <a:xfrm>
            <a:off x="139266" y="1306193"/>
            <a:ext cx="1564301" cy="299474"/>
          </a:xfrm>
          <a:prstGeom prst="borderCallout1">
            <a:avLst>
              <a:gd name="adj1" fmla="val 50314"/>
              <a:gd name="adj2" fmla="val 99964"/>
              <a:gd name="adj3" fmla="val 153308"/>
              <a:gd name="adj4" fmla="val 14327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Photometer</a:t>
            </a:r>
          </a:p>
        </p:txBody>
      </p:sp>
      <p:sp>
        <p:nvSpPr>
          <p:cNvPr id="20" name="Line Callout 1 19"/>
          <p:cNvSpPr/>
          <p:nvPr/>
        </p:nvSpPr>
        <p:spPr>
          <a:xfrm>
            <a:off x="139266" y="4209733"/>
            <a:ext cx="2021228" cy="299474"/>
          </a:xfrm>
          <a:prstGeom prst="borderCallout1">
            <a:avLst>
              <a:gd name="adj1" fmla="val 50314"/>
              <a:gd name="adj2" fmla="val 100696"/>
              <a:gd name="adj3" fmla="val 111399"/>
              <a:gd name="adj4" fmla="val 130153"/>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Spectrometermeter</a:t>
            </a:r>
          </a:p>
        </p:txBody>
      </p:sp>
      <p:pic>
        <p:nvPicPr>
          <p:cNvPr id="14" name="Picture 13" descr="LogoFinished0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04704" y="6355080"/>
            <a:ext cx="1752299" cy="370923"/>
          </a:xfrm>
          <a:prstGeom prst="rect">
            <a:avLst/>
          </a:prstGeom>
          <a:noFill/>
          <a:ln>
            <a:noFill/>
          </a:ln>
        </p:spPr>
      </p:pic>
      <p:sp>
        <p:nvSpPr>
          <p:cNvPr id="4" name="TextBox 3"/>
          <p:cNvSpPr txBox="1"/>
          <p:nvPr/>
        </p:nvSpPr>
        <p:spPr>
          <a:xfrm>
            <a:off x="5459189" y="5941722"/>
            <a:ext cx="4466299" cy="646331"/>
          </a:xfrm>
          <a:prstGeom prst="rect">
            <a:avLst/>
          </a:prstGeom>
          <a:noFill/>
        </p:spPr>
        <p:txBody>
          <a:bodyPr wrap="square" rtlCol="0">
            <a:spAutoFit/>
          </a:bodyPr>
          <a:lstStyle/>
          <a:p>
            <a:r>
              <a:rPr lang="en-US" dirty="0"/>
              <a:t>Color deviation along the beam, intensities in PPFD (photon flux density</a:t>
            </a:r>
            <a:r>
              <a:rPr lang="en-US"/>
              <a:t>) and </a:t>
            </a:r>
            <a:r>
              <a:rPr lang="en-US" dirty="0"/>
              <a:t>much more.</a:t>
            </a:r>
            <a:r>
              <a:rPr lang="en-GB" dirty="0"/>
              <a:t> </a:t>
            </a:r>
            <a:endParaRPr lang="en-US" dirty="0"/>
          </a:p>
        </p:txBody>
      </p:sp>
    </p:spTree>
    <p:extLst>
      <p:ext uri="{BB962C8B-B14F-4D97-AF65-F5344CB8AC3E}">
        <p14:creationId xmlns:p14="http://schemas.microsoft.com/office/powerpoint/2010/main" val="79811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7553</TotalTime>
  <Words>2253</Words>
  <Application>Microsoft Office PowerPoint</Application>
  <PresentationFormat>Widescreen</PresentationFormat>
  <Paragraphs>512</Paragraphs>
  <Slides>21</Slides>
  <Notes>21</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21</vt:i4>
      </vt:variant>
    </vt:vector>
  </HeadingPairs>
  <TitlesOfParts>
    <vt:vector size="24" baseType="lpstr">
      <vt:lpstr>Arial</vt:lpstr>
      <vt:lpstr>Calibri</vt:lpstr>
      <vt:lpstr>Office Theme</vt:lpstr>
      <vt:lpstr>THE FUTURE OF LIGHT MEASUREMENT</vt:lpstr>
      <vt:lpstr>PowerPoint-præsentation</vt:lpstr>
      <vt:lpstr>Integrating spheres</vt:lpstr>
      <vt:lpstr>Integrating spheres</vt:lpstr>
      <vt:lpstr>Measuring procedure of Integrating spheres</vt:lpstr>
      <vt:lpstr>Integrating spheres</vt:lpstr>
      <vt:lpstr>Goniophotometers</vt:lpstr>
      <vt:lpstr>Goniophotometers</vt:lpstr>
      <vt:lpstr>New technology</vt:lpstr>
      <vt:lpstr>Goniospectrometers measuring parameters</vt:lpstr>
      <vt:lpstr>IES and LDT</vt:lpstr>
      <vt:lpstr>PowerPoint-præsentation</vt:lpstr>
      <vt:lpstr>CIE DIS 025 International standard</vt:lpstr>
      <vt:lpstr>LM79 Standard</vt:lpstr>
      <vt:lpstr>Mirror Goniometer setup</vt:lpstr>
      <vt:lpstr>CIE DIS 025 Standard</vt:lpstr>
      <vt:lpstr>Measurement environment</vt:lpstr>
      <vt:lpstr>Horizontal measurement correction</vt:lpstr>
      <vt:lpstr>Deviation in lumen</vt:lpstr>
      <vt:lpstr>Making light measurement easy</vt:lpstr>
      <vt:lpstr>Point color measurement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measuring light</dc:title>
  <dc:subject/>
  <dc:creator>Jana</dc:creator>
  <cp:keywords/>
  <dc:description/>
  <cp:lastModifiedBy>Anne Bay</cp:lastModifiedBy>
  <cp:revision>289</cp:revision>
  <dcterms:created xsi:type="dcterms:W3CDTF">2015-11-19T13:40:30Z</dcterms:created>
  <dcterms:modified xsi:type="dcterms:W3CDTF">2020-07-07T13:24:47Z</dcterms:modified>
  <cp:category/>
</cp:coreProperties>
</file>