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90" r:id="rId3"/>
    <p:sldId id="291" r:id="rId4"/>
    <p:sldId id="295" r:id="rId5"/>
    <p:sldId id="292" r:id="rId6"/>
    <p:sldId id="293" r:id="rId7"/>
    <p:sldId id="296" r:id="rId8"/>
    <p:sldId id="294" r:id="rId9"/>
    <p:sldId id="298" r:id="rId10"/>
    <p:sldId id="300" r:id="rId11"/>
    <p:sldId id="297" r:id="rId12"/>
    <p:sldId id="30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3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5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3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5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73F670-26FA-49E0-B1DE-1B31F72B1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583" y="6209607"/>
            <a:ext cx="2275002" cy="5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4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E68A33-DA83-416F-A3E0-FB1E3D77D6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583" y="6209607"/>
            <a:ext cx="2275002" cy="5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8302E-DE26-4FF7-92F1-08FC071DB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583" y="6209607"/>
            <a:ext cx="2275002" cy="5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8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A59EA5-88EF-4046-B375-079A10126B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583" y="6209607"/>
            <a:ext cx="2275002" cy="5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2F3108-EAED-4168-B32F-0012C90ED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23" y="294734"/>
            <a:ext cx="170920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9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375D4-4DF2-4052-9E2C-F7CFDCF35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583" y="6209607"/>
            <a:ext cx="2275002" cy="5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7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ADA26-5689-45FB-BB7A-6C01D7D3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583" y="6209607"/>
            <a:ext cx="2275002" cy="5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3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0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53988" y="115395"/>
            <a:ext cx="12476194" cy="719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a-DK" altLang="da-DK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5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visosystems.com/review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792701D-6BAD-472D-A173-CA6A7929D7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6" t="8914" r="3334" b="2955"/>
          <a:stretch/>
        </p:blipFill>
        <p:spPr>
          <a:xfrm>
            <a:off x="-581985" y="2609"/>
            <a:ext cx="12783759" cy="6855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9237" y="836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47" y="3244033"/>
            <a:ext cx="4136250" cy="1206361"/>
          </a:xfrm>
        </p:spPr>
        <p:txBody>
          <a:bodyPr>
            <a:noAutofit/>
          </a:bodyPr>
          <a:lstStyle/>
          <a:p>
            <a:r>
              <a:rPr lang="da-DK" sz="2000" dirty="0">
                <a:solidFill>
                  <a:schemeClr val="bg1"/>
                </a:solidFill>
              </a:rPr>
              <a:t>Future of light </a:t>
            </a:r>
            <a:r>
              <a:rPr lang="da-DK" sz="2000" dirty="0" err="1">
                <a:solidFill>
                  <a:schemeClr val="bg1"/>
                </a:solidFill>
              </a:rPr>
              <a:t>measurement</a:t>
            </a:r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000937-88B0-4DFB-ADD5-6A15F21A7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24" y="292213"/>
            <a:ext cx="2547557" cy="544215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53E8589-6449-4F8C-B2D1-23C27195A235}"/>
              </a:ext>
            </a:extLst>
          </p:cNvPr>
          <p:cNvSpPr txBox="1">
            <a:spLocks/>
          </p:cNvSpPr>
          <p:nvPr/>
        </p:nvSpPr>
        <p:spPr>
          <a:xfrm>
            <a:off x="916847" y="3114525"/>
            <a:ext cx="3156129" cy="488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E5C5-DF02-4DE2-9579-0FD1A2E0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293" y="132130"/>
            <a:ext cx="10972800" cy="649189"/>
          </a:xfrm>
        </p:spPr>
        <p:txBody>
          <a:bodyPr>
            <a:normAutofit fontScale="90000"/>
          </a:bodyPr>
          <a:lstStyle/>
          <a:p>
            <a:r>
              <a:rPr lang="da-DK" dirty="0"/>
              <a:t>Compliance with </a:t>
            </a:r>
            <a:r>
              <a:rPr lang="da-DK" dirty="0" err="1"/>
              <a:t>measurement</a:t>
            </a:r>
            <a:r>
              <a:rPr lang="da-DK" dirty="0"/>
              <a:t> standards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1B9932-4927-435A-9F09-79CEFEE172B7}"/>
              </a:ext>
            </a:extLst>
          </p:cNvPr>
          <p:cNvSpPr txBox="1">
            <a:spLocks/>
          </p:cNvSpPr>
          <p:nvPr/>
        </p:nvSpPr>
        <p:spPr>
          <a:xfrm>
            <a:off x="609600" y="2128328"/>
            <a:ext cx="10972800" cy="64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All Viso </a:t>
            </a:r>
            <a:r>
              <a:rPr lang="da-DK" dirty="0" err="1"/>
              <a:t>measurement</a:t>
            </a:r>
            <a:r>
              <a:rPr lang="da-DK" dirty="0"/>
              <a:t> solution </a:t>
            </a:r>
            <a:r>
              <a:rPr lang="da-DK" dirty="0" err="1"/>
              <a:t>are</a:t>
            </a:r>
            <a:r>
              <a:rPr lang="da-DK" dirty="0"/>
              <a:t> CIE S:025 </a:t>
            </a:r>
            <a:r>
              <a:rPr lang="da-DK" dirty="0" err="1"/>
              <a:t>compliant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D8BB0A-725A-4194-AE61-6FCDC7B7DDB4}"/>
              </a:ext>
            </a:extLst>
          </p:cNvPr>
          <p:cNvSpPr txBox="1">
            <a:spLocks/>
          </p:cNvSpPr>
          <p:nvPr/>
        </p:nvSpPr>
        <p:spPr>
          <a:xfrm>
            <a:off x="609600" y="4063312"/>
            <a:ext cx="10972800" cy="64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CIE S:025 is in Europe </a:t>
            </a:r>
            <a:r>
              <a:rPr lang="da-DK" dirty="0" err="1"/>
              <a:t>called</a:t>
            </a:r>
            <a:r>
              <a:rPr lang="da-DK" dirty="0"/>
              <a:t> EN13032-4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4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49E41A9C-EA77-41B5-A726-EE01CBF22C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95" y="968297"/>
            <a:ext cx="10560907" cy="57440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FC2DA20-6715-4814-AE1F-DA3B13A8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6844"/>
            <a:ext cx="10972800" cy="649189"/>
          </a:xfrm>
        </p:spPr>
        <p:txBody>
          <a:bodyPr>
            <a:normAutofit fontScale="90000"/>
          </a:bodyPr>
          <a:lstStyle/>
          <a:p>
            <a:r>
              <a:rPr lang="da-DK" dirty="0"/>
              <a:t>Reviews from </a:t>
            </a:r>
            <a:r>
              <a:rPr lang="da-DK" dirty="0" err="1"/>
              <a:t>around</a:t>
            </a:r>
            <a:r>
              <a:rPr lang="da-DK" dirty="0"/>
              <a:t> the </a:t>
            </a:r>
            <a:r>
              <a:rPr lang="da-DK" dirty="0" err="1"/>
              <a:t>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4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BB2C-D6A8-425C-956C-CEB03610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3" y="37895"/>
            <a:ext cx="10972800" cy="4158715"/>
          </a:xfrm>
        </p:spPr>
        <p:txBody>
          <a:bodyPr>
            <a:normAutofit/>
          </a:bodyPr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Please ask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5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E5C5-DF02-4DE2-9579-0FD1A2E0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796"/>
            <a:ext cx="10972800" cy="649189"/>
          </a:xfrm>
        </p:spPr>
        <p:txBody>
          <a:bodyPr>
            <a:normAutofit fontScale="90000"/>
          </a:bodyPr>
          <a:lstStyle/>
          <a:p>
            <a:r>
              <a:rPr lang="en-US" dirty="0"/>
              <a:t>Did you know?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920EC-3795-42BC-BA4E-A602ED454535}"/>
              </a:ext>
            </a:extLst>
          </p:cNvPr>
          <p:cNvSpPr txBox="1"/>
          <p:nvPr/>
        </p:nvSpPr>
        <p:spPr>
          <a:xfrm>
            <a:off x="783159" y="1218545"/>
            <a:ext cx="807877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Viso Systems created  a Light Measurement System which is: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fastest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Integrated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Easiest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Able to generate custom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Well priced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F92C0-1F61-4064-9AFA-49FCDB6F35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681" y="3685074"/>
            <a:ext cx="4232314" cy="24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E5C5-DF02-4DE2-9579-0FD1A2E0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2296"/>
            <a:ext cx="10972800" cy="649189"/>
          </a:xfrm>
        </p:spPr>
        <p:txBody>
          <a:bodyPr>
            <a:normAutofit fontScale="90000"/>
          </a:bodyPr>
          <a:lstStyle/>
          <a:p>
            <a:r>
              <a:rPr lang="en-US" dirty="0"/>
              <a:t>Fastest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F92C0-1F61-4064-9AFA-49FCDB6F35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07" y="1268582"/>
            <a:ext cx="4232314" cy="242250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A4420B9-8C3A-4AB2-BC51-2CEEDB211B23}"/>
              </a:ext>
            </a:extLst>
          </p:cNvPr>
          <p:cNvGrpSpPr/>
          <p:nvPr/>
        </p:nvGrpSpPr>
        <p:grpSpPr>
          <a:xfrm>
            <a:off x="5249502" y="1519836"/>
            <a:ext cx="1911697" cy="1908092"/>
            <a:chOff x="1276865" y="1543562"/>
            <a:chExt cx="1911697" cy="19080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AA7392-6A46-40A7-81F3-0B412E956356}"/>
                </a:ext>
              </a:extLst>
            </p:cNvPr>
            <p:cNvSpPr/>
            <p:nvPr/>
          </p:nvSpPr>
          <p:spPr>
            <a:xfrm>
              <a:off x="1276865" y="1548714"/>
              <a:ext cx="1902940" cy="1902940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48B920-80C9-47A6-ADB4-90A16C7B0498}"/>
                </a:ext>
              </a:extLst>
            </p:cNvPr>
            <p:cNvSpPr/>
            <p:nvPr/>
          </p:nvSpPr>
          <p:spPr>
            <a:xfrm>
              <a:off x="1472513" y="1744362"/>
              <a:ext cx="1511643" cy="1511643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013140-6331-4746-A49F-136058369101}"/>
                </a:ext>
              </a:extLst>
            </p:cNvPr>
            <p:cNvSpPr/>
            <p:nvPr/>
          </p:nvSpPr>
          <p:spPr>
            <a:xfrm>
              <a:off x="1679499" y="1960604"/>
              <a:ext cx="1088413" cy="1088413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9A0E7A-952E-41CB-BE81-827CB4519D8C}"/>
                </a:ext>
              </a:extLst>
            </p:cNvPr>
            <p:cNvSpPr/>
            <p:nvPr/>
          </p:nvSpPr>
          <p:spPr>
            <a:xfrm>
              <a:off x="1912217" y="2170158"/>
              <a:ext cx="649751" cy="649751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744BCE-BFBF-443B-8447-C7957024B4DB}"/>
                </a:ext>
              </a:extLst>
            </p:cNvPr>
            <p:cNvGrpSpPr/>
            <p:nvPr/>
          </p:nvGrpSpPr>
          <p:grpSpPr>
            <a:xfrm>
              <a:off x="1276865" y="1548714"/>
              <a:ext cx="1902940" cy="1902940"/>
              <a:chOff x="1276865" y="1548714"/>
              <a:chExt cx="1902940" cy="190294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CE59CC7-02F8-4688-8911-6BF064FAE410}"/>
                  </a:ext>
                </a:extLst>
              </p:cNvPr>
              <p:cNvCxnSpPr>
                <a:cxnSpLocks/>
                <a:stCxn id="5" idx="0"/>
                <a:endCxn id="5" idx="4"/>
              </p:cNvCxnSpPr>
              <p:nvPr/>
            </p:nvCxnSpPr>
            <p:spPr>
              <a:xfrm>
                <a:off x="2228335" y="1548714"/>
                <a:ext cx="0" cy="190294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F81F39-720C-45F7-8966-1348A50EC433}"/>
                  </a:ext>
                </a:extLst>
              </p:cNvPr>
              <p:cNvCxnSpPr>
                <a:cxnSpLocks/>
                <a:stCxn id="5" idx="7"/>
                <a:endCxn id="5" idx="3"/>
              </p:cNvCxnSpPr>
              <p:nvPr/>
            </p:nvCxnSpPr>
            <p:spPr>
              <a:xfrm flipH="1"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31D9E43-3D14-4F8F-937E-35DACF4FC52B}"/>
                  </a:ext>
                </a:extLst>
              </p:cNvPr>
              <p:cNvCxnSpPr>
                <a:cxnSpLocks/>
                <a:stCxn id="5" idx="6"/>
                <a:endCxn id="5" idx="2"/>
              </p:cNvCxnSpPr>
              <p:nvPr/>
            </p:nvCxnSpPr>
            <p:spPr>
              <a:xfrm flipH="1">
                <a:off x="1276865" y="2500184"/>
                <a:ext cx="1902940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F4207CE-1FB9-4471-B3A8-F32FB04E44BA}"/>
                  </a:ext>
                </a:extLst>
              </p:cNvPr>
              <p:cNvCxnSpPr>
                <a:cxnSpLocks/>
                <a:stCxn id="5" idx="1"/>
                <a:endCxn id="5" idx="5"/>
              </p:cNvCxnSpPr>
              <p:nvPr/>
            </p:nvCxnSpPr>
            <p:spPr>
              <a:xfrm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0F68CF8-CF11-43B3-B88B-B03C46817C01}"/>
                </a:ext>
              </a:extLst>
            </p:cNvPr>
            <p:cNvGrpSpPr/>
            <p:nvPr/>
          </p:nvGrpSpPr>
          <p:grpSpPr>
            <a:xfrm rot="1320000">
              <a:off x="1285622" y="1543562"/>
              <a:ext cx="1902940" cy="1902940"/>
              <a:chOff x="1276865" y="1548714"/>
              <a:chExt cx="1902940" cy="190294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C3DC386-5549-4F5B-831A-3888B782A7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8335" y="1548714"/>
                <a:ext cx="0" cy="190294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267E37-422C-4308-85EE-C0E3321410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2CC9A69-A960-4195-B42B-CC5255F380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6865" y="2500184"/>
                <a:ext cx="1902940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1BB5F22-358D-428B-9A80-D6C792EC4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6014A26-813E-4F3A-9A3A-5F67D12C94BA}"/>
              </a:ext>
            </a:extLst>
          </p:cNvPr>
          <p:cNvGrpSpPr/>
          <p:nvPr/>
        </p:nvGrpSpPr>
        <p:grpSpPr>
          <a:xfrm>
            <a:off x="6195393" y="1270823"/>
            <a:ext cx="11361" cy="2387528"/>
            <a:chOff x="2222756" y="1294549"/>
            <a:chExt cx="11361" cy="238752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60A552B-516A-4444-9743-FDE4757D9F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2756" y="2492035"/>
              <a:ext cx="8757" cy="11900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9EAFD32-192C-44E3-B741-18AE3CA96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5360" y="1294549"/>
              <a:ext cx="8757" cy="1190042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F33BF4C-EF1C-4B95-81C8-B3922D6CF78A}"/>
              </a:ext>
            </a:extLst>
          </p:cNvPr>
          <p:cNvGrpSpPr/>
          <p:nvPr/>
        </p:nvGrpSpPr>
        <p:grpSpPr>
          <a:xfrm>
            <a:off x="8917683" y="1514684"/>
            <a:ext cx="1911697" cy="1908092"/>
            <a:chOff x="1276865" y="1543562"/>
            <a:chExt cx="1911697" cy="190809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86FC849-4489-4965-AC62-2CB3CE358618}"/>
                </a:ext>
              </a:extLst>
            </p:cNvPr>
            <p:cNvSpPr/>
            <p:nvPr/>
          </p:nvSpPr>
          <p:spPr>
            <a:xfrm>
              <a:off x="1276865" y="1548714"/>
              <a:ext cx="1902940" cy="1902940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2D6585E-BE4C-4037-845F-97D26107AD6F}"/>
                </a:ext>
              </a:extLst>
            </p:cNvPr>
            <p:cNvSpPr/>
            <p:nvPr/>
          </p:nvSpPr>
          <p:spPr>
            <a:xfrm>
              <a:off x="1472513" y="1744362"/>
              <a:ext cx="1511643" cy="1511643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7629812-59C4-4B0E-AE1F-7D563969E235}"/>
                </a:ext>
              </a:extLst>
            </p:cNvPr>
            <p:cNvSpPr/>
            <p:nvPr/>
          </p:nvSpPr>
          <p:spPr>
            <a:xfrm>
              <a:off x="1679499" y="1960604"/>
              <a:ext cx="1088413" cy="1088413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6E03AB5-AE29-49E8-9213-8C2C1CCC7444}"/>
                </a:ext>
              </a:extLst>
            </p:cNvPr>
            <p:cNvSpPr/>
            <p:nvPr/>
          </p:nvSpPr>
          <p:spPr>
            <a:xfrm>
              <a:off x="1912217" y="2170158"/>
              <a:ext cx="649751" cy="649751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A9789C7-EE40-4096-9A35-0B5082EA1BAB}"/>
                </a:ext>
              </a:extLst>
            </p:cNvPr>
            <p:cNvGrpSpPr/>
            <p:nvPr/>
          </p:nvGrpSpPr>
          <p:grpSpPr>
            <a:xfrm>
              <a:off x="1276865" y="1548714"/>
              <a:ext cx="1902940" cy="1902940"/>
              <a:chOff x="1276865" y="1548714"/>
              <a:chExt cx="1902940" cy="1902940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A6DF566-041C-418E-BF83-899FB1890666}"/>
                  </a:ext>
                </a:extLst>
              </p:cNvPr>
              <p:cNvCxnSpPr>
                <a:cxnSpLocks/>
                <a:stCxn id="60" idx="0"/>
                <a:endCxn id="60" idx="4"/>
              </p:cNvCxnSpPr>
              <p:nvPr/>
            </p:nvCxnSpPr>
            <p:spPr>
              <a:xfrm>
                <a:off x="2228335" y="1548714"/>
                <a:ext cx="0" cy="190294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C8C6095-78A3-42AF-ADE9-4A9FBF1CD63C}"/>
                  </a:ext>
                </a:extLst>
              </p:cNvPr>
              <p:cNvCxnSpPr>
                <a:cxnSpLocks/>
                <a:stCxn id="60" idx="7"/>
                <a:endCxn id="60" idx="3"/>
              </p:cNvCxnSpPr>
              <p:nvPr/>
            </p:nvCxnSpPr>
            <p:spPr>
              <a:xfrm flipH="1"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C612183-AC1C-45C7-B38A-5AEA1A950944}"/>
                  </a:ext>
                </a:extLst>
              </p:cNvPr>
              <p:cNvCxnSpPr>
                <a:cxnSpLocks/>
                <a:stCxn id="60" idx="6"/>
                <a:endCxn id="60" idx="2"/>
              </p:cNvCxnSpPr>
              <p:nvPr/>
            </p:nvCxnSpPr>
            <p:spPr>
              <a:xfrm flipH="1">
                <a:off x="1276865" y="2500184"/>
                <a:ext cx="1902940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41AF26A-18F7-4F3B-95BA-423965D7A806}"/>
                  </a:ext>
                </a:extLst>
              </p:cNvPr>
              <p:cNvCxnSpPr>
                <a:cxnSpLocks/>
                <a:stCxn id="60" idx="1"/>
                <a:endCxn id="60" idx="5"/>
              </p:cNvCxnSpPr>
              <p:nvPr/>
            </p:nvCxnSpPr>
            <p:spPr>
              <a:xfrm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B407DC7-2E44-434B-B391-863EF4BC9008}"/>
                </a:ext>
              </a:extLst>
            </p:cNvPr>
            <p:cNvGrpSpPr/>
            <p:nvPr/>
          </p:nvGrpSpPr>
          <p:grpSpPr>
            <a:xfrm rot="1320000">
              <a:off x="1285622" y="1543562"/>
              <a:ext cx="1902940" cy="1902940"/>
              <a:chOff x="1276865" y="1548714"/>
              <a:chExt cx="1902940" cy="190294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AE0EFEA-F44F-411C-819D-C64CAC10F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8335" y="1548714"/>
                <a:ext cx="0" cy="190294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8302FA8-4394-4A6E-B068-1C8FC3B2A0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A3FC8B5-A09E-425D-8AF2-08792EB588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6865" y="2500184"/>
                <a:ext cx="1902940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5D8B39D-D85D-4559-9BCE-0852501655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43D8B71-1D7E-4F5C-B2A5-B4524A232EF6}"/>
              </a:ext>
            </a:extLst>
          </p:cNvPr>
          <p:cNvGrpSpPr/>
          <p:nvPr/>
        </p:nvGrpSpPr>
        <p:grpSpPr>
          <a:xfrm>
            <a:off x="9863574" y="1265671"/>
            <a:ext cx="11361" cy="2387528"/>
            <a:chOff x="2222756" y="1294549"/>
            <a:chExt cx="11361" cy="2387528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069DA42-4CF7-4ADF-BEE2-877591C9A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2756" y="2492035"/>
              <a:ext cx="8757" cy="11900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A4876EC-D19F-4A26-A651-0AECB8BB22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5360" y="1294549"/>
              <a:ext cx="8757" cy="1190042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6BC32841-76A3-429C-ABF9-42B63F121331}"/>
              </a:ext>
            </a:extLst>
          </p:cNvPr>
          <p:cNvSpPr txBox="1">
            <a:spLocks/>
          </p:cNvSpPr>
          <p:nvPr/>
        </p:nvSpPr>
        <p:spPr>
          <a:xfrm>
            <a:off x="4300515" y="878362"/>
            <a:ext cx="3803719" cy="64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/>
              <a:t>Viso </a:t>
            </a:r>
            <a:r>
              <a:rPr lang="en-US" sz="2400" dirty="0"/>
              <a:t>continuously moving</a:t>
            </a:r>
            <a:endParaRPr lang="LID4096" sz="2400" dirty="0"/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157AEA08-2162-4F21-8EC0-B874765EC279}"/>
              </a:ext>
            </a:extLst>
          </p:cNvPr>
          <p:cNvSpPr txBox="1">
            <a:spLocks/>
          </p:cNvSpPr>
          <p:nvPr/>
        </p:nvSpPr>
        <p:spPr>
          <a:xfrm>
            <a:off x="8063848" y="875799"/>
            <a:ext cx="3803719" cy="64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err="1"/>
              <a:t>Other</a:t>
            </a:r>
            <a:r>
              <a:rPr lang="da-DK" sz="2400" dirty="0"/>
              <a:t> system         </a:t>
            </a:r>
            <a:endParaRPr lang="LID4096" sz="2400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17B30A1-8650-4516-A6A7-DA0D24458C71}"/>
              </a:ext>
            </a:extLst>
          </p:cNvPr>
          <p:cNvCxnSpPr/>
          <p:nvPr/>
        </p:nvCxnSpPr>
        <p:spPr>
          <a:xfrm>
            <a:off x="-95003" y="3800104"/>
            <a:ext cx="124572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E7B4C3-64ED-4FF8-B464-7501A41F224B}"/>
              </a:ext>
            </a:extLst>
          </p:cNvPr>
          <p:cNvCxnSpPr/>
          <p:nvPr/>
        </p:nvCxnSpPr>
        <p:spPr>
          <a:xfrm>
            <a:off x="8312727" y="828670"/>
            <a:ext cx="0" cy="62727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itle 1">
            <a:extLst>
              <a:ext uri="{FF2B5EF4-FFF2-40B4-BE49-F238E27FC236}">
                <a16:creationId xmlns:a16="http://schemas.microsoft.com/office/drawing/2014/main" id="{647FE01C-C32D-4DA6-9BB2-C6FF1CD142C1}"/>
              </a:ext>
            </a:extLst>
          </p:cNvPr>
          <p:cNvSpPr txBox="1">
            <a:spLocks/>
          </p:cNvSpPr>
          <p:nvPr/>
        </p:nvSpPr>
        <p:spPr>
          <a:xfrm>
            <a:off x="225637" y="3715073"/>
            <a:ext cx="7878591" cy="64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No sudden moves resulting in simple mechanical structure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651C2B6-EEB4-4505-BF65-C0C7C5249C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5" y="4288652"/>
            <a:ext cx="4203033" cy="280202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4821B0E-CC12-435A-92B2-F891E84DBF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113" y="4262557"/>
            <a:ext cx="1999678" cy="260003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5F27C90-CCD1-4FBA-8239-741B08CF8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475" y="4418979"/>
            <a:ext cx="2619345" cy="2346699"/>
          </a:xfrm>
          <a:prstGeom prst="rect">
            <a:avLst/>
          </a:prstGeom>
        </p:spPr>
      </p:pic>
      <p:sp>
        <p:nvSpPr>
          <p:cNvPr id="94" name="Title 1">
            <a:extLst>
              <a:ext uri="{FF2B5EF4-FFF2-40B4-BE49-F238E27FC236}">
                <a16:creationId xmlns:a16="http://schemas.microsoft.com/office/drawing/2014/main" id="{FF8AD1B3-5186-4C46-BFD9-0FEB946753AD}"/>
              </a:ext>
            </a:extLst>
          </p:cNvPr>
          <p:cNvSpPr txBox="1">
            <a:spLocks/>
          </p:cNvSpPr>
          <p:nvPr/>
        </p:nvSpPr>
        <p:spPr>
          <a:xfrm>
            <a:off x="8415440" y="3847604"/>
            <a:ext cx="3803719" cy="64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Other system</a:t>
            </a:r>
          </a:p>
          <a:p>
            <a:r>
              <a:rPr lang="en-US" sz="2400" dirty="0"/>
              <a:t>Large mechanical structure</a:t>
            </a:r>
          </a:p>
        </p:txBody>
      </p:sp>
    </p:spTree>
    <p:extLst>
      <p:ext uri="{BB962C8B-B14F-4D97-AF65-F5344CB8AC3E}">
        <p14:creationId xmlns:p14="http://schemas.microsoft.com/office/powerpoint/2010/main" val="219233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1B46E34-338E-4089-969F-D7FBD14F4C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23042" flipH="1">
            <a:off x="10986079" y="4940647"/>
            <a:ext cx="859013" cy="852187"/>
          </a:xfrm>
          <a:prstGeom prst="rect">
            <a:avLst/>
          </a:prstGeom>
        </p:spPr>
      </p:pic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EBCE8DA2-37AF-4A22-8D52-D229C14F8286}"/>
              </a:ext>
            </a:extLst>
          </p:cNvPr>
          <p:cNvSpPr/>
          <p:nvPr/>
        </p:nvSpPr>
        <p:spPr>
          <a:xfrm rot="5400000">
            <a:off x="9022520" y="4671069"/>
            <a:ext cx="2831132" cy="1329388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05478F-049F-4F86-9E8D-2139E483BD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365" y="4307991"/>
            <a:ext cx="48789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9E5C5-DF02-4DE2-9579-0FD1A2E0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2296"/>
            <a:ext cx="10972800" cy="649189"/>
          </a:xfrm>
        </p:spPr>
        <p:txBody>
          <a:bodyPr>
            <a:normAutofit fontScale="90000"/>
          </a:bodyPr>
          <a:lstStyle/>
          <a:p>
            <a:r>
              <a:rPr lang="en-US" dirty="0"/>
              <a:t>Fastest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F92C0-1F61-4064-9AFA-49FCDB6F35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07" y="1268582"/>
            <a:ext cx="4232314" cy="242250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A4420B9-8C3A-4AB2-BC51-2CEEDB211B23}"/>
              </a:ext>
            </a:extLst>
          </p:cNvPr>
          <p:cNvGrpSpPr/>
          <p:nvPr/>
        </p:nvGrpSpPr>
        <p:grpSpPr>
          <a:xfrm>
            <a:off x="5249502" y="1519836"/>
            <a:ext cx="1911697" cy="1908092"/>
            <a:chOff x="1276865" y="1543562"/>
            <a:chExt cx="1911697" cy="19080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AA7392-6A46-40A7-81F3-0B412E956356}"/>
                </a:ext>
              </a:extLst>
            </p:cNvPr>
            <p:cNvSpPr/>
            <p:nvPr/>
          </p:nvSpPr>
          <p:spPr>
            <a:xfrm>
              <a:off x="1276865" y="1548714"/>
              <a:ext cx="1902940" cy="1902940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48B920-80C9-47A6-ADB4-90A16C7B0498}"/>
                </a:ext>
              </a:extLst>
            </p:cNvPr>
            <p:cNvSpPr/>
            <p:nvPr/>
          </p:nvSpPr>
          <p:spPr>
            <a:xfrm>
              <a:off x="1472513" y="1744362"/>
              <a:ext cx="1511643" cy="1511643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013140-6331-4746-A49F-136058369101}"/>
                </a:ext>
              </a:extLst>
            </p:cNvPr>
            <p:cNvSpPr/>
            <p:nvPr/>
          </p:nvSpPr>
          <p:spPr>
            <a:xfrm>
              <a:off x="1679499" y="1960604"/>
              <a:ext cx="1088413" cy="1088413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9A0E7A-952E-41CB-BE81-827CB4519D8C}"/>
                </a:ext>
              </a:extLst>
            </p:cNvPr>
            <p:cNvSpPr/>
            <p:nvPr/>
          </p:nvSpPr>
          <p:spPr>
            <a:xfrm>
              <a:off x="1912217" y="2170158"/>
              <a:ext cx="649751" cy="649751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744BCE-BFBF-443B-8447-C7957024B4DB}"/>
                </a:ext>
              </a:extLst>
            </p:cNvPr>
            <p:cNvGrpSpPr/>
            <p:nvPr/>
          </p:nvGrpSpPr>
          <p:grpSpPr>
            <a:xfrm>
              <a:off x="1276865" y="1548714"/>
              <a:ext cx="1902940" cy="1902940"/>
              <a:chOff x="1276865" y="1548714"/>
              <a:chExt cx="1902940" cy="190294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CE59CC7-02F8-4688-8911-6BF064FAE410}"/>
                  </a:ext>
                </a:extLst>
              </p:cNvPr>
              <p:cNvCxnSpPr>
                <a:cxnSpLocks/>
                <a:stCxn id="5" idx="0"/>
                <a:endCxn id="5" idx="4"/>
              </p:cNvCxnSpPr>
              <p:nvPr/>
            </p:nvCxnSpPr>
            <p:spPr>
              <a:xfrm>
                <a:off x="2228335" y="1548714"/>
                <a:ext cx="0" cy="190294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F81F39-720C-45F7-8966-1348A50EC433}"/>
                  </a:ext>
                </a:extLst>
              </p:cNvPr>
              <p:cNvCxnSpPr>
                <a:cxnSpLocks/>
                <a:stCxn id="5" idx="7"/>
                <a:endCxn id="5" idx="3"/>
              </p:cNvCxnSpPr>
              <p:nvPr/>
            </p:nvCxnSpPr>
            <p:spPr>
              <a:xfrm flipH="1"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31D9E43-3D14-4F8F-937E-35DACF4FC52B}"/>
                  </a:ext>
                </a:extLst>
              </p:cNvPr>
              <p:cNvCxnSpPr>
                <a:cxnSpLocks/>
                <a:stCxn id="5" idx="6"/>
                <a:endCxn id="5" idx="2"/>
              </p:cNvCxnSpPr>
              <p:nvPr/>
            </p:nvCxnSpPr>
            <p:spPr>
              <a:xfrm flipH="1">
                <a:off x="1276865" y="2500184"/>
                <a:ext cx="1902940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F4207CE-1FB9-4471-B3A8-F32FB04E44BA}"/>
                  </a:ext>
                </a:extLst>
              </p:cNvPr>
              <p:cNvCxnSpPr>
                <a:cxnSpLocks/>
                <a:stCxn id="5" idx="1"/>
                <a:endCxn id="5" idx="5"/>
              </p:cNvCxnSpPr>
              <p:nvPr/>
            </p:nvCxnSpPr>
            <p:spPr>
              <a:xfrm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0F68CF8-CF11-43B3-B88B-B03C46817C01}"/>
                </a:ext>
              </a:extLst>
            </p:cNvPr>
            <p:cNvGrpSpPr/>
            <p:nvPr/>
          </p:nvGrpSpPr>
          <p:grpSpPr>
            <a:xfrm rot="1320000">
              <a:off x="1285622" y="1543562"/>
              <a:ext cx="1902940" cy="1902940"/>
              <a:chOff x="1276865" y="1548714"/>
              <a:chExt cx="1902940" cy="190294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C3DC386-5549-4F5B-831A-3888B782A7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8335" y="1548714"/>
                <a:ext cx="0" cy="190294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267E37-422C-4308-85EE-C0E3321410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2CC9A69-A960-4195-B42B-CC5255F380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6865" y="2500184"/>
                <a:ext cx="1902940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1BB5F22-358D-428B-9A80-D6C792EC4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6014A26-813E-4F3A-9A3A-5F67D12C94BA}"/>
              </a:ext>
            </a:extLst>
          </p:cNvPr>
          <p:cNvGrpSpPr/>
          <p:nvPr/>
        </p:nvGrpSpPr>
        <p:grpSpPr>
          <a:xfrm>
            <a:off x="6195393" y="1270823"/>
            <a:ext cx="11361" cy="2387528"/>
            <a:chOff x="2222756" y="1294549"/>
            <a:chExt cx="11361" cy="238752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60A552B-516A-4444-9743-FDE4757D9F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2756" y="2492035"/>
              <a:ext cx="8757" cy="11900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9EAFD32-192C-44E3-B741-18AE3CA96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5360" y="1294549"/>
              <a:ext cx="8757" cy="1190042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F33BF4C-EF1C-4B95-81C8-B3922D6CF78A}"/>
              </a:ext>
            </a:extLst>
          </p:cNvPr>
          <p:cNvGrpSpPr/>
          <p:nvPr/>
        </p:nvGrpSpPr>
        <p:grpSpPr>
          <a:xfrm>
            <a:off x="8917683" y="1514684"/>
            <a:ext cx="1911697" cy="1908092"/>
            <a:chOff x="1276865" y="1543562"/>
            <a:chExt cx="1911697" cy="190809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86FC849-4489-4965-AC62-2CB3CE358618}"/>
                </a:ext>
              </a:extLst>
            </p:cNvPr>
            <p:cNvSpPr/>
            <p:nvPr/>
          </p:nvSpPr>
          <p:spPr>
            <a:xfrm>
              <a:off x="1276865" y="1548714"/>
              <a:ext cx="1902940" cy="1902940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2D6585E-BE4C-4037-845F-97D26107AD6F}"/>
                </a:ext>
              </a:extLst>
            </p:cNvPr>
            <p:cNvSpPr/>
            <p:nvPr/>
          </p:nvSpPr>
          <p:spPr>
            <a:xfrm>
              <a:off x="1472513" y="1744362"/>
              <a:ext cx="1511643" cy="1511643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7629812-59C4-4B0E-AE1F-7D563969E235}"/>
                </a:ext>
              </a:extLst>
            </p:cNvPr>
            <p:cNvSpPr/>
            <p:nvPr/>
          </p:nvSpPr>
          <p:spPr>
            <a:xfrm>
              <a:off x="1679499" y="1960604"/>
              <a:ext cx="1088413" cy="1088413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6E03AB5-AE29-49E8-9213-8C2C1CCC7444}"/>
                </a:ext>
              </a:extLst>
            </p:cNvPr>
            <p:cNvSpPr/>
            <p:nvPr/>
          </p:nvSpPr>
          <p:spPr>
            <a:xfrm>
              <a:off x="1912217" y="2170158"/>
              <a:ext cx="649751" cy="649751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A9789C7-EE40-4096-9A35-0B5082EA1BAB}"/>
                </a:ext>
              </a:extLst>
            </p:cNvPr>
            <p:cNvGrpSpPr/>
            <p:nvPr/>
          </p:nvGrpSpPr>
          <p:grpSpPr>
            <a:xfrm>
              <a:off x="1276865" y="1548714"/>
              <a:ext cx="1902940" cy="1902940"/>
              <a:chOff x="1276865" y="1548714"/>
              <a:chExt cx="1902940" cy="1902940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A6DF566-041C-418E-BF83-899FB1890666}"/>
                  </a:ext>
                </a:extLst>
              </p:cNvPr>
              <p:cNvCxnSpPr>
                <a:cxnSpLocks/>
                <a:stCxn id="60" idx="0"/>
                <a:endCxn id="60" idx="4"/>
              </p:cNvCxnSpPr>
              <p:nvPr/>
            </p:nvCxnSpPr>
            <p:spPr>
              <a:xfrm>
                <a:off x="2228335" y="1548714"/>
                <a:ext cx="0" cy="190294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C8C6095-78A3-42AF-ADE9-4A9FBF1CD63C}"/>
                  </a:ext>
                </a:extLst>
              </p:cNvPr>
              <p:cNvCxnSpPr>
                <a:cxnSpLocks/>
                <a:stCxn id="60" idx="7"/>
                <a:endCxn id="60" idx="3"/>
              </p:cNvCxnSpPr>
              <p:nvPr/>
            </p:nvCxnSpPr>
            <p:spPr>
              <a:xfrm flipH="1"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C612183-AC1C-45C7-B38A-5AEA1A950944}"/>
                  </a:ext>
                </a:extLst>
              </p:cNvPr>
              <p:cNvCxnSpPr>
                <a:cxnSpLocks/>
                <a:stCxn id="60" idx="6"/>
                <a:endCxn id="60" idx="2"/>
              </p:cNvCxnSpPr>
              <p:nvPr/>
            </p:nvCxnSpPr>
            <p:spPr>
              <a:xfrm flipH="1">
                <a:off x="1276865" y="2500184"/>
                <a:ext cx="1902940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41AF26A-18F7-4F3B-95BA-423965D7A806}"/>
                  </a:ext>
                </a:extLst>
              </p:cNvPr>
              <p:cNvCxnSpPr>
                <a:cxnSpLocks/>
                <a:stCxn id="60" idx="1"/>
                <a:endCxn id="60" idx="5"/>
              </p:cNvCxnSpPr>
              <p:nvPr/>
            </p:nvCxnSpPr>
            <p:spPr>
              <a:xfrm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B407DC7-2E44-434B-B391-863EF4BC9008}"/>
                </a:ext>
              </a:extLst>
            </p:cNvPr>
            <p:cNvGrpSpPr/>
            <p:nvPr/>
          </p:nvGrpSpPr>
          <p:grpSpPr>
            <a:xfrm rot="1320000">
              <a:off x="1285622" y="1543562"/>
              <a:ext cx="1902940" cy="1902940"/>
              <a:chOff x="1276865" y="1548714"/>
              <a:chExt cx="1902940" cy="190294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AE0EFEA-F44F-411C-819D-C64CAC10F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8335" y="1548714"/>
                <a:ext cx="0" cy="190294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8302FA8-4394-4A6E-B068-1C8FC3B2A0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A3FC8B5-A09E-425D-8AF2-08792EB588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6865" y="2500184"/>
                <a:ext cx="1902940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5D8B39D-D85D-4559-9BCE-0852501655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5544" y="1827393"/>
                <a:ext cx="1345582" cy="1345582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43D8B71-1D7E-4F5C-B2A5-B4524A232EF6}"/>
              </a:ext>
            </a:extLst>
          </p:cNvPr>
          <p:cNvGrpSpPr/>
          <p:nvPr/>
        </p:nvGrpSpPr>
        <p:grpSpPr>
          <a:xfrm>
            <a:off x="9863574" y="1265671"/>
            <a:ext cx="11361" cy="2387528"/>
            <a:chOff x="2222756" y="1294549"/>
            <a:chExt cx="11361" cy="2387528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069DA42-4CF7-4ADF-BEE2-877591C9A9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2756" y="2492035"/>
              <a:ext cx="8757" cy="11900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A4876EC-D19F-4A26-A651-0AECB8BB22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5360" y="1294549"/>
              <a:ext cx="8757" cy="1190042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6BC32841-76A3-429C-ABF9-42B63F121331}"/>
              </a:ext>
            </a:extLst>
          </p:cNvPr>
          <p:cNvSpPr txBox="1">
            <a:spLocks/>
          </p:cNvSpPr>
          <p:nvPr/>
        </p:nvSpPr>
        <p:spPr>
          <a:xfrm>
            <a:off x="4300515" y="878362"/>
            <a:ext cx="3803719" cy="64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/>
              <a:t>Viso </a:t>
            </a:r>
            <a:r>
              <a:rPr lang="en-US" sz="2400" dirty="0"/>
              <a:t>continuously moving</a:t>
            </a:r>
            <a:endParaRPr lang="LID4096" sz="2400" dirty="0"/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157AEA08-2162-4F21-8EC0-B874765EC279}"/>
              </a:ext>
            </a:extLst>
          </p:cNvPr>
          <p:cNvSpPr txBox="1">
            <a:spLocks/>
          </p:cNvSpPr>
          <p:nvPr/>
        </p:nvSpPr>
        <p:spPr>
          <a:xfrm>
            <a:off x="8063848" y="875799"/>
            <a:ext cx="3803719" cy="64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err="1"/>
              <a:t>Other</a:t>
            </a:r>
            <a:r>
              <a:rPr lang="da-DK" sz="2400" dirty="0"/>
              <a:t> system         </a:t>
            </a:r>
            <a:endParaRPr lang="LID4096" sz="2400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17B30A1-8650-4516-A6A7-DA0D24458C71}"/>
              </a:ext>
            </a:extLst>
          </p:cNvPr>
          <p:cNvCxnSpPr/>
          <p:nvPr/>
        </p:nvCxnSpPr>
        <p:spPr>
          <a:xfrm>
            <a:off x="-95003" y="3800104"/>
            <a:ext cx="124572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E7B4C3-64ED-4FF8-B464-7501A41F224B}"/>
              </a:ext>
            </a:extLst>
          </p:cNvPr>
          <p:cNvCxnSpPr/>
          <p:nvPr/>
        </p:nvCxnSpPr>
        <p:spPr>
          <a:xfrm>
            <a:off x="8312727" y="828670"/>
            <a:ext cx="0" cy="62727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03438356-B55E-4B92-9327-40040B2B0C46}"/>
              </a:ext>
            </a:extLst>
          </p:cNvPr>
          <p:cNvSpPr txBox="1">
            <a:spLocks/>
          </p:cNvSpPr>
          <p:nvPr/>
        </p:nvSpPr>
        <p:spPr>
          <a:xfrm>
            <a:off x="225637" y="3715073"/>
            <a:ext cx="7878591" cy="64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Fast directional spectrometer sensor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34393CE-B350-4A7B-A764-09225BD2F775}"/>
              </a:ext>
            </a:extLst>
          </p:cNvPr>
          <p:cNvSpPr/>
          <p:nvPr/>
        </p:nvSpPr>
        <p:spPr>
          <a:xfrm rot="5400000">
            <a:off x="1994468" y="2947800"/>
            <a:ext cx="1150471" cy="4498141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9700D117-CCC6-4F83-A07C-2700BAC88882}"/>
              </a:ext>
            </a:extLst>
          </p:cNvPr>
          <p:cNvSpPr txBox="1">
            <a:spLocks/>
          </p:cNvSpPr>
          <p:nvPr/>
        </p:nvSpPr>
        <p:spPr>
          <a:xfrm>
            <a:off x="8269519" y="3884570"/>
            <a:ext cx="3803719" cy="64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err="1"/>
              <a:t>Other</a:t>
            </a:r>
            <a:r>
              <a:rPr lang="da-DK" sz="2400" dirty="0"/>
              <a:t> system     </a:t>
            </a:r>
          </a:p>
          <a:p>
            <a:r>
              <a:rPr lang="da-DK" sz="2400" dirty="0" err="1"/>
              <a:t>Mostly</a:t>
            </a:r>
            <a:r>
              <a:rPr lang="da-DK" sz="2400" dirty="0"/>
              <a:t> </a:t>
            </a:r>
            <a:r>
              <a:rPr lang="da-DK" sz="2400" dirty="0" err="1"/>
              <a:t>only</a:t>
            </a:r>
            <a:r>
              <a:rPr lang="da-DK" sz="2400" dirty="0"/>
              <a:t> </a:t>
            </a:r>
            <a:r>
              <a:rPr lang="da-DK" sz="2400" dirty="0" err="1"/>
              <a:t>photosensor</a:t>
            </a:r>
            <a:r>
              <a:rPr lang="da-DK" sz="2400" dirty="0"/>
              <a:t>    </a:t>
            </a:r>
            <a:endParaRPr lang="LID4096" sz="24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D4E4EA6-D6F4-469D-9D9B-86C535A45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722996"/>
              </p:ext>
            </p:extLst>
          </p:nvPr>
        </p:nvGraphicFramePr>
        <p:xfrm>
          <a:off x="4014945" y="4255277"/>
          <a:ext cx="1542191" cy="792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6" imgW="11580840" imgH="7911000" progId="Photoshop.Image.13">
                  <p:embed/>
                </p:oleObj>
              </mc:Choice>
              <mc:Fallback>
                <p:oleObj name="Image" r:id="rId6" imgW="11580840" imgH="7911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4945" y="4255277"/>
                        <a:ext cx="1542191" cy="792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6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E5C5-DF02-4DE2-9579-0FD1A2E0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796"/>
            <a:ext cx="10972800" cy="649189"/>
          </a:xfrm>
        </p:spPr>
        <p:txBody>
          <a:bodyPr>
            <a:normAutofit fontScale="90000"/>
          </a:bodyPr>
          <a:lstStyle/>
          <a:p>
            <a:r>
              <a:rPr lang="en-US" dirty="0"/>
              <a:t>Fully Integrated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920EC-3795-42BC-BA4E-A602ED454535}"/>
              </a:ext>
            </a:extLst>
          </p:cNvPr>
          <p:cNvSpPr txBox="1"/>
          <p:nvPr/>
        </p:nvSpPr>
        <p:spPr>
          <a:xfrm>
            <a:off x="838985" y="1480008"/>
            <a:ext cx="865380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Viso Systems integrates: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system includes the power analyzer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Intuitive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complete plug and play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need for a dark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6834A2-0AB5-4839-AFA7-8101C150B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53654"/>
              </p:ext>
            </p:extLst>
          </p:nvPr>
        </p:nvGraphicFramePr>
        <p:xfrm>
          <a:off x="6538111" y="921389"/>
          <a:ext cx="2424587" cy="501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Image" r:id="rId3" imgW="4634640" imgH="9587160" progId="Photoshop.Image.13">
                  <p:embed/>
                </p:oleObj>
              </mc:Choice>
              <mc:Fallback>
                <p:oleObj name="Image" r:id="rId3" imgW="4634640" imgH="9587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8111" y="921389"/>
                        <a:ext cx="2424587" cy="5015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C42F349-A5AD-4FA1-AA36-F9321B534F64}"/>
              </a:ext>
            </a:extLst>
          </p:cNvPr>
          <p:cNvGrpSpPr/>
          <p:nvPr/>
        </p:nvGrpSpPr>
        <p:grpSpPr>
          <a:xfrm>
            <a:off x="6538111" y="1838426"/>
            <a:ext cx="2424587" cy="2839452"/>
            <a:chOff x="6538111" y="1838426"/>
            <a:chExt cx="2424587" cy="283945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4545A56-52BE-4080-AE50-8E7F29403EDC}"/>
                </a:ext>
              </a:extLst>
            </p:cNvPr>
            <p:cNvCxnSpPr>
              <a:cxnSpLocks/>
            </p:cNvCxnSpPr>
            <p:nvPr/>
          </p:nvCxnSpPr>
          <p:spPr>
            <a:xfrm>
              <a:off x="6538111" y="2002055"/>
              <a:ext cx="2424587" cy="267582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46608E-BAB1-455E-A15A-5A94D9647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8111" y="1838426"/>
              <a:ext cx="2424587" cy="283945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F7D8FC9-D4BB-4F73-9700-21A74FB5C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22786"/>
              </p:ext>
            </p:extLst>
          </p:nvPr>
        </p:nvGraphicFramePr>
        <p:xfrm>
          <a:off x="5590865" y="4055159"/>
          <a:ext cx="2424587" cy="176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Image" r:id="rId5" imgW="7847280" imgH="5701320" progId="Photoshop.Image.13">
                  <p:embed/>
                </p:oleObj>
              </mc:Choice>
              <mc:Fallback>
                <p:oleObj name="Image" r:id="rId5" imgW="7847280" imgH="5701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0865" y="4055159"/>
                        <a:ext cx="2424587" cy="176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2BB43F-CCA7-4D44-8C92-19AF5CEE6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90988"/>
              </p:ext>
            </p:extLst>
          </p:nvPr>
        </p:nvGraphicFramePr>
        <p:xfrm>
          <a:off x="8376781" y="1359977"/>
          <a:ext cx="3589891" cy="3958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Image" r:id="rId7" imgW="9384120" imgH="10348920" progId="Photoshop.Image.13">
                  <p:embed/>
                </p:oleObj>
              </mc:Choice>
              <mc:Fallback>
                <p:oleObj name="Image" r:id="rId7" imgW="9384120" imgH="10348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76781" y="1359977"/>
                        <a:ext cx="3589891" cy="3958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70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E5C5-DF02-4DE2-9579-0FD1A2E0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796"/>
            <a:ext cx="10972800" cy="649189"/>
          </a:xfrm>
        </p:spPr>
        <p:txBody>
          <a:bodyPr>
            <a:normAutofit fontScale="90000"/>
          </a:bodyPr>
          <a:lstStyle/>
          <a:p>
            <a:r>
              <a:rPr lang="en-US" dirty="0"/>
              <a:t>Reporting made simple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920EC-3795-42BC-BA4E-A602ED454535}"/>
              </a:ext>
            </a:extLst>
          </p:cNvPr>
          <p:cNvSpPr txBox="1"/>
          <p:nvPr/>
        </p:nvSpPr>
        <p:spPr>
          <a:xfrm>
            <a:off x="838985" y="1480008"/>
            <a:ext cx="865380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Viso Systems reports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Fully editable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Created from a drag and drop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 custom charts from excel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Demo from Light Inspector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25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E5C5-DF02-4DE2-9579-0FD1A2E0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796"/>
            <a:ext cx="10972800" cy="649189"/>
          </a:xfrm>
        </p:spPr>
        <p:txBody>
          <a:bodyPr>
            <a:normAutofit fontScale="90000"/>
          </a:bodyPr>
          <a:lstStyle/>
          <a:p>
            <a:r>
              <a:rPr lang="da-DK" dirty="0"/>
              <a:t>Complete range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61D80FC-D738-49C9-AD8A-30FAFBC8C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469585"/>
              </p:ext>
            </p:extLst>
          </p:nvPr>
        </p:nvGraphicFramePr>
        <p:xfrm>
          <a:off x="4160024" y="1013318"/>
          <a:ext cx="7315202" cy="286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Image" r:id="rId3" imgW="11872800" imgH="4647600" progId="Photoshop.Image.13">
                  <p:embed/>
                </p:oleObj>
              </mc:Choice>
              <mc:Fallback>
                <p:oleObj name="Image" r:id="rId3" imgW="11872800" imgH="4647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0024" y="1013318"/>
                        <a:ext cx="7315202" cy="2863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C3FAFB-AB10-46E6-BF9A-C5546E33F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611948"/>
              </p:ext>
            </p:extLst>
          </p:nvPr>
        </p:nvGraphicFramePr>
        <p:xfrm>
          <a:off x="616574" y="3786756"/>
          <a:ext cx="3657600" cy="287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Image" r:id="rId5" imgW="5968080" imgH="4685400" progId="Photoshop.Image.13">
                  <p:embed/>
                </p:oleObj>
              </mc:Choice>
              <mc:Fallback>
                <p:oleObj name="Image" r:id="rId5" imgW="5968080" imgH="46854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574" y="3786756"/>
                        <a:ext cx="3657600" cy="2871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AE5B3FD-DA29-4F15-9057-5C33B54B2E1D}"/>
              </a:ext>
            </a:extLst>
          </p:cNvPr>
          <p:cNvSpPr txBox="1">
            <a:spLocks/>
          </p:cNvSpPr>
          <p:nvPr/>
        </p:nvSpPr>
        <p:spPr>
          <a:xfrm>
            <a:off x="730723" y="2120660"/>
            <a:ext cx="3572812" cy="64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/>
              <a:t>System range</a:t>
            </a:r>
            <a:endParaRPr lang="en-US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67F48C-B6D6-42FD-8159-56B32B845E63}"/>
              </a:ext>
            </a:extLst>
          </p:cNvPr>
          <p:cNvSpPr txBox="1">
            <a:spLocks/>
          </p:cNvSpPr>
          <p:nvPr/>
        </p:nvSpPr>
        <p:spPr>
          <a:xfrm>
            <a:off x="4244812" y="4753888"/>
            <a:ext cx="4316383" cy="64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/>
              <a:t>Accessoires and software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E5C5-DF02-4DE2-9579-0FD1A2E0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5" y="189796"/>
            <a:ext cx="10972800" cy="649189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Well</a:t>
            </a:r>
            <a:r>
              <a:rPr lang="da-DK" dirty="0"/>
              <a:t> </a:t>
            </a:r>
            <a:r>
              <a:rPr lang="da-DK" dirty="0" err="1"/>
              <a:t>price</a:t>
            </a:r>
            <a:r>
              <a:rPr lang="da-DK" dirty="0"/>
              <a:t> – </a:t>
            </a:r>
            <a:r>
              <a:rPr lang="da-DK" dirty="0" err="1"/>
              <a:t>also</a:t>
            </a:r>
            <a:r>
              <a:rPr lang="da-DK" dirty="0"/>
              <a:t> with China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C0A16AC-3813-4160-B227-86E2BB6DA3E0}"/>
              </a:ext>
            </a:extLst>
          </p:cNvPr>
          <p:cNvGraphicFramePr>
            <a:graphicFrameLocks noGrp="1"/>
          </p:cNvGraphicFramePr>
          <p:nvPr/>
        </p:nvGraphicFramePr>
        <p:xfrm>
          <a:off x="1318846" y="1591674"/>
          <a:ext cx="9554307" cy="4543015"/>
        </p:xfrm>
        <a:graphic>
          <a:graphicData uri="http://schemas.openxmlformats.org/drawingml/2006/table">
            <a:tbl>
              <a:tblPr/>
              <a:tblGrid>
                <a:gridCol w="3423228">
                  <a:extLst>
                    <a:ext uri="{9D8B030D-6E8A-4147-A177-3AD203B41FA5}">
                      <a16:colId xmlns:a16="http://schemas.microsoft.com/office/drawing/2014/main" val="1911932255"/>
                    </a:ext>
                  </a:extLst>
                </a:gridCol>
                <a:gridCol w="2161244">
                  <a:extLst>
                    <a:ext uri="{9D8B030D-6E8A-4147-A177-3AD203B41FA5}">
                      <a16:colId xmlns:a16="http://schemas.microsoft.com/office/drawing/2014/main" val="957790324"/>
                    </a:ext>
                  </a:extLst>
                </a:gridCol>
                <a:gridCol w="2085675">
                  <a:extLst>
                    <a:ext uri="{9D8B030D-6E8A-4147-A177-3AD203B41FA5}">
                      <a16:colId xmlns:a16="http://schemas.microsoft.com/office/drawing/2014/main" val="3991466689"/>
                    </a:ext>
                  </a:extLst>
                </a:gridCol>
                <a:gridCol w="1884160">
                  <a:extLst>
                    <a:ext uri="{9D8B030D-6E8A-4147-A177-3AD203B41FA5}">
                      <a16:colId xmlns:a16="http://schemas.microsoft.com/office/drawing/2014/main" val="2359698497"/>
                    </a:ext>
                  </a:extLst>
                </a:gridCol>
              </a:tblGrid>
              <a:tr h="3397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Everfine GO-2000A vs Viso LabSpion comparison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740910"/>
                  </a:ext>
                </a:extLst>
              </a:tr>
              <a:tr h="1585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713997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comparisons: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GO-2000A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Viso LabSpion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217602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Goniometer resolution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0.1°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0.1°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623556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Continues moving system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(Long measurement time)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(Short measurement time)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767449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control racks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(All build in)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971047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Customizable able PDF reports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(Create your own report templates)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489893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Calibration lamp included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(buy seperate)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916621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analyzer build-in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(buy seperate)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339695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Spectrometer included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(buy seperate)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575008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Completely dark room needed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(Only around the goniomter)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617038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 field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213291"/>
                  </a:ext>
                </a:extLst>
              </a:tr>
              <a:tr h="2733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lamp weight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60Kg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25Kg (Directly on base without auto c-plane 60Kg)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879714"/>
                  </a:ext>
                </a:extLst>
              </a:tr>
              <a:tr h="2733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lamp diameter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cm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cm (Directly on base without auto c-plane 500cm)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133228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209854"/>
                  </a:ext>
                </a:extLst>
              </a:tr>
              <a:tr h="1585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978809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Measurement capabilities: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GO-2000A without spectrometer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GO-2000A with spectrometer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Viso LabSpion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36722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Lumen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13665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 temperature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17673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 and other color renderings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441051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 Intensity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073094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angle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77942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Polar light distribution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83878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 IES, LDT files for Dialux etc.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413238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 consistency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961229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effeciency from electrical to radiated</a:t>
                      </a:r>
                    </a:p>
                  </a:txBody>
                  <a:tcPr marL="7551" marR="7551" marT="75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94027"/>
                  </a:ext>
                </a:extLst>
              </a:tr>
              <a:tr h="1510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35.000,- EUR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52.500,- EUR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45.000,- EUR</a:t>
                      </a:r>
                    </a:p>
                  </a:txBody>
                  <a:tcPr marL="7551" marR="7551" marT="75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0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31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E5C5-DF02-4DE2-9579-0FD1A2E0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5" y="189796"/>
            <a:ext cx="10972800" cy="649189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LightSpion</a:t>
            </a:r>
            <a:r>
              <a:rPr lang="da-DK" dirty="0"/>
              <a:t> no </a:t>
            </a:r>
            <a:r>
              <a:rPr lang="da-DK" dirty="0" err="1"/>
              <a:t>competition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0286A-9422-4709-8FA5-FA134EDCE3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870" y="1116531"/>
            <a:ext cx="7030703" cy="57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14378</TotalTime>
  <Words>380</Words>
  <Application>Microsoft Office PowerPoint</Application>
  <PresentationFormat>Widescreen</PresentationFormat>
  <Paragraphs>136</Paragraphs>
  <Slides>12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Image</vt:lpstr>
      <vt:lpstr>PowerPoint-præsentation</vt:lpstr>
      <vt:lpstr>Did you know?</vt:lpstr>
      <vt:lpstr>Fastest</vt:lpstr>
      <vt:lpstr>Fastest</vt:lpstr>
      <vt:lpstr>Fully Integrated</vt:lpstr>
      <vt:lpstr>Reporting made simple</vt:lpstr>
      <vt:lpstr>Complete range</vt:lpstr>
      <vt:lpstr>Well price – also with China</vt:lpstr>
      <vt:lpstr>LightSpion no competition</vt:lpstr>
      <vt:lpstr>Compliance with measurement standards</vt:lpstr>
      <vt:lpstr>Reviews from around the world</vt:lpstr>
      <vt:lpstr>Thank you     Please ask some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measuring light</dc:title>
  <dc:creator>Jana</dc:creator>
  <cp:lastModifiedBy>Anne Bay</cp:lastModifiedBy>
  <cp:revision>281</cp:revision>
  <dcterms:created xsi:type="dcterms:W3CDTF">2015-11-19T13:40:30Z</dcterms:created>
  <dcterms:modified xsi:type="dcterms:W3CDTF">2020-07-07T13:24:25Z</dcterms:modified>
</cp:coreProperties>
</file>